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4" r:id="rId3"/>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5" r:id="rId13"/>
    <p:sldId id="266" r:id="rId14"/>
    <p:sldId id="271" r:id="rId15"/>
    <p:sldId id="272" r:id="rId16"/>
    <p:sldId id="267" r:id="rId17"/>
    <p:sldId id="274" r:id="rId18"/>
    <p:sldId id="275" r:id="rId19"/>
    <p:sldId id="309" r:id="rId20"/>
    <p:sldId id="277" r:id="rId21"/>
    <p:sldId id="278" r:id="rId22"/>
    <p:sldId id="295"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305" r:id="rId39"/>
    <p:sldId id="306" r:id="rId40"/>
    <p:sldId id="279" r:id="rId41"/>
    <p:sldId id="296" r:id="rId42"/>
    <p:sldId id="297" r:id="rId43"/>
    <p:sldId id="298" r:id="rId44"/>
    <p:sldId id="299" r:id="rId45"/>
    <p:sldId id="300" r:id="rId46"/>
    <p:sldId id="302" r:id="rId47"/>
    <p:sldId id="303" r:id="rId48"/>
    <p:sldId id="304" r:id="rId49"/>
    <p:sldId id="308" r:id="rId50"/>
  </p:sldIdLst>
  <p:sldSz cx="10058400" cy="7772400"/>
  <p:notesSz cx="7023100" cy="9309100"/>
  <p:embeddedFontLst>
    <p:embeddedFont>
      <p:font typeface="Calibri" panose="020F0502020204030204" pitchFamily="34" charset="0"/>
      <p:regular r:id="rId52"/>
      <p:bold r:id="rId53"/>
      <p:italic r:id="rId54"/>
      <p:boldItalic r:id="rId55"/>
    </p:embeddedFont>
    <p:embeddedFont>
      <p:font typeface="Helvetica Neue"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511">
          <p15:clr>
            <a:srgbClr val="A4A3A4"/>
          </p15:clr>
        </p15:guide>
        <p15:guide id="2" pos="3172">
          <p15:clr>
            <a:srgbClr val="A4A3A4"/>
          </p15:clr>
        </p15:guide>
        <p15:guide id="3" orient="horz" pos="903">
          <p15:clr>
            <a:srgbClr val="A4A3A4"/>
          </p15:clr>
        </p15:guide>
        <p15:guide id="4" pos="292">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gBPYiA2gfQ1TPD7JxC73LOoQkz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A2ACA2-0C19-44A1-BBC4-9FDCC44DC8D0}">
  <a:tblStyle styleId="{1DA2ACA2-0C19-44A1-BBC4-9FDCC44DC8D0}" styleName="Table_0">
    <a:wholeTbl>
      <a:tcTxStyle b="off" i="off">
        <a:font>
          <a:latin typeface="Times New Roman"/>
          <a:ea typeface="Times New Roman"/>
          <a:cs typeface="Times New Roman"/>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1">
              <a:alpha val="20000"/>
            </a:schemeClr>
          </a:solidFill>
        </a:fill>
      </a:tcStyle>
    </a:band1H>
    <a:band2H>
      <a:tcTxStyle b="off" i="off"/>
      <a:tcStyle>
        <a:tcBdr/>
      </a:tcStyle>
    </a:band2H>
    <a:band1V>
      <a:tcTxStyle b="off" i="off"/>
      <a:tcStyle>
        <a:tcBdr/>
        <a:fill>
          <a:solidFill>
            <a:schemeClr val="accent1">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9084763A-2E90-465B-B469-5B8029FDD4CA}" styleName="Table_1">
    <a:wholeTbl>
      <a:tcTxStyle b="off" i="off">
        <a:font>
          <a:latin typeface="Times New Roman"/>
          <a:ea typeface="Times New Roman"/>
          <a:cs typeface="Times New Roman"/>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1">
              <a:alpha val="40000"/>
            </a:schemeClr>
          </a:solidFill>
        </a:fill>
      </a:tcStyle>
    </a:band1H>
    <a:band2H>
      <a:tcTxStyle b="off" i="off"/>
      <a:tcStyle>
        <a:tcBdr/>
      </a:tcStyle>
    </a:band2H>
    <a:band1V>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b="off" i="off"/>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b="off" i="off"/>
      <a:tcStyle>
        <a:tcBdr/>
      </a:tcStyle>
    </a:seCell>
    <a:swCell>
      <a:tcTxStyle b="off" i="off"/>
      <a:tcStyle>
        <a:tcBdr/>
      </a:tcStyle>
    </a:swCell>
    <a:firstRow>
      <a:tcTxStyle b="on" i="off">
        <a:font>
          <a:latin typeface="Times New Roman"/>
          <a:ea typeface="Times New Roman"/>
          <a:cs typeface="Times New Roman"/>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758" y="24"/>
      </p:cViewPr>
      <p:guideLst>
        <p:guide orient="horz" pos="3511"/>
        <p:guide pos="3172"/>
        <p:guide orient="horz" pos="903"/>
        <p:guide pos="2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3"/>
            <a:ext cx="3043343" cy="465455"/>
          </a:xfrm>
          <a:prstGeom prst="rect">
            <a:avLst/>
          </a:prstGeom>
          <a:noFill/>
          <a:ln>
            <a:noFill/>
          </a:ln>
        </p:spPr>
        <p:txBody>
          <a:bodyPr spcFirstLastPara="1" wrap="square" lIns="93275" tIns="46625" rIns="93275" bIns="466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8131" y="3"/>
            <a:ext cx="3043343" cy="465455"/>
          </a:xfrm>
          <a:prstGeom prst="rect">
            <a:avLst/>
          </a:prstGeom>
          <a:noFill/>
          <a:ln>
            <a:noFill/>
          </a:ln>
        </p:spPr>
        <p:txBody>
          <a:bodyPr spcFirstLastPara="1" wrap="square" lIns="93275" tIns="46625" rIns="93275" bIns="466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2033"/>
            <a:ext cx="3043343" cy="465455"/>
          </a:xfrm>
          <a:prstGeom prst="rect">
            <a:avLst/>
          </a:prstGeom>
          <a:noFill/>
          <a:ln>
            <a:noFill/>
          </a:ln>
        </p:spPr>
        <p:txBody>
          <a:bodyPr spcFirstLastPara="1" wrap="square" lIns="93275" tIns="46625" rIns="93275" bIns="466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8131" y="8842033"/>
            <a:ext cx="3043343" cy="465455"/>
          </a:xfrm>
          <a:prstGeom prst="rect">
            <a:avLst/>
          </a:prstGeom>
          <a:noFill/>
          <a:ln>
            <a:noFill/>
          </a:ln>
        </p:spPr>
        <p:txBody>
          <a:bodyPr spcFirstLastPara="1" wrap="square" lIns="93275" tIns="46625" rIns="93275" bIns="466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1: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endParaRPr b="1"/>
          </a:p>
        </p:txBody>
      </p:sp>
      <p:sp>
        <p:nvSpPr>
          <p:cNvPr id="224" name="Google Shape;224;p1:notes"/>
          <p:cNvSpPr txBox="1">
            <a:spLocks noGrp="1"/>
          </p:cNvSpPr>
          <p:nvPr>
            <p:ph type="sldNum" idx="12"/>
          </p:nvPr>
        </p:nvSpPr>
        <p:spPr>
          <a:xfrm>
            <a:off x="3978131" y="8842033"/>
            <a:ext cx="3043343" cy="465455"/>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latin typeface="Calibri"/>
                <a:ea typeface="Calibri"/>
                <a:cs typeface="Calibri"/>
                <a:sym typeface="Calibri"/>
              </a:rPr>
              <a:t>1</a:t>
            </a:fld>
            <a:endParaRPr>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1: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463" name="Google Shape;463;p11: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3: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516" name="Google Shape;516;p13: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8: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636" name="Google Shape;636;p18: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19: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662" name="Google Shape;662;p19: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14: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542" name="Google Shape;542;p14: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21: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733" name="Google Shape;733;p21: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3: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23: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r>
              <a:rPr lang="en-US"/>
              <a:t>Respondents were asked to rank social needs based on how pressing the need(s) are to them on a scale of 1-7. With 1 been the most pressing social need and 7 been the least pressing social need.</a:t>
            </a:r>
            <a:endParaRPr/>
          </a:p>
        </p:txBody>
      </p:sp>
      <p:sp>
        <p:nvSpPr>
          <p:cNvPr id="766" name="Google Shape;766;p23:notes"/>
          <p:cNvSpPr txBox="1">
            <a:spLocks noGrp="1"/>
          </p:cNvSpPr>
          <p:nvPr>
            <p:ph type="sldNum" idx="12"/>
          </p:nvPr>
        </p:nvSpPr>
        <p:spPr>
          <a:xfrm>
            <a:off x="3978131" y="8842033"/>
            <a:ext cx="3043343" cy="465455"/>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4:notes"/>
          <p:cNvSpPr txBox="1">
            <a:spLocks noGrp="1"/>
          </p:cNvSpPr>
          <p:nvPr>
            <p:ph type="body" idx="1"/>
          </p:nvPr>
        </p:nvSpPr>
        <p:spPr>
          <a:xfrm>
            <a:off x="701040" y="4415794"/>
            <a:ext cx="5608320" cy="4183380"/>
          </a:xfrm>
          <a:prstGeom prst="rect">
            <a:avLst/>
          </a:prstGeom>
          <a:noFill/>
          <a:ln>
            <a:noFill/>
          </a:ln>
        </p:spPr>
        <p:txBody>
          <a:bodyPr spcFirstLastPara="1" wrap="square" lIns="93126" tIns="46550" rIns="93126" bIns="46550" anchor="t" anchorCtr="0">
            <a:noAutofit/>
          </a:bodyPr>
          <a:lstStyle/>
          <a:p>
            <a:pPr marL="0" indent="0"/>
            <a:endParaRPr/>
          </a:p>
        </p:txBody>
      </p:sp>
      <p:sp>
        <p:nvSpPr>
          <p:cNvPr id="790" name="Google Shape;790;p24:notes"/>
          <p:cNvSpPr>
            <a:spLocks noGrp="1" noRot="1" noChangeAspect="1"/>
          </p:cNvSpPr>
          <p:nvPr>
            <p:ph type="sldImg" idx="2"/>
          </p:nvPr>
        </p:nvSpPr>
        <p:spPr>
          <a:xfrm>
            <a:off x="1250950" y="695325"/>
            <a:ext cx="45085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7845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25: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6" name="Google Shape;816;p25: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r>
              <a:rPr lang="en-US"/>
              <a:t>Other comments included;</a:t>
            </a:r>
            <a:endParaRPr/>
          </a:p>
          <a:p>
            <a:pPr marL="0" lvl="0" indent="0" algn="l" rtl="0">
              <a:lnSpc>
                <a:spcPct val="100000"/>
              </a:lnSpc>
              <a:spcBef>
                <a:spcPts val="0"/>
              </a:spcBef>
              <a:spcAft>
                <a:spcPts val="0"/>
              </a:spcAft>
              <a:buSzPts val="1400"/>
              <a:buNone/>
            </a:pPr>
            <a:r>
              <a:rPr lang="en-US"/>
              <a:t>“Church”</a:t>
            </a:r>
            <a:endParaRPr/>
          </a:p>
          <a:p>
            <a:pPr marL="0" lvl="0" indent="0" algn="l" rtl="0">
              <a:lnSpc>
                <a:spcPct val="100000"/>
              </a:lnSpc>
              <a:spcBef>
                <a:spcPts val="0"/>
              </a:spcBef>
              <a:spcAft>
                <a:spcPts val="0"/>
              </a:spcAft>
              <a:buSzPts val="1400"/>
              <a:buNone/>
            </a:pPr>
            <a:r>
              <a:rPr lang="en-US"/>
              <a:t>“Churches where I can worship the Lord and thank Him for the mini blessings”</a:t>
            </a:r>
            <a:endParaRPr/>
          </a:p>
          <a:p>
            <a:pPr marL="0" lvl="0" indent="0" algn="l" rtl="0">
              <a:lnSpc>
                <a:spcPct val="100000"/>
              </a:lnSpc>
              <a:spcBef>
                <a:spcPts val="0"/>
              </a:spcBef>
              <a:spcAft>
                <a:spcPts val="0"/>
              </a:spcAft>
              <a:buSzPts val="1400"/>
              <a:buNone/>
            </a:pPr>
            <a:r>
              <a:rPr lang="en-US"/>
              <a:t>“All good”</a:t>
            </a:r>
            <a:endParaRPr/>
          </a:p>
          <a:p>
            <a:pPr marL="0" lvl="0" indent="0" algn="l" rtl="0">
              <a:lnSpc>
                <a:spcPct val="100000"/>
              </a:lnSpc>
              <a:spcBef>
                <a:spcPts val="0"/>
              </a:spcBef>
              <a:spcAft>
                <a:spcPts val="0"/>
              </a:spcAft>
              <a:buSzPts val="1400"/>
              <a:buNone/>
            </a:pPr>
            <a:r>
              <a:rPr lang="en-US"/>
              <a:t>“A support group for stroke survivors and spouse would help my area”</a:t>
            </a:r>
            <a:endParaRPr/>
          </a:p>
          <a:p>
            <a:pPr marL="0" lvl="0" indent="0" algn="l" rtl="0">
              <a:lnSpc>
                <a:spcPct val="100000"/>
              </a:lnSpc>
              <a:spcBef>
                <a:spcPts val="0"/>
              </a:spcBef>
              <a:spcAft>
                <a:spcPts val="0"/>
              </a:spcAft>
              <a:buSzPts val="1400"/>
              <a:buNone/>
            </a:pPr>
            <a:r>
              <a:rPr lang="en-US"/>
              <a:t>“Give me money, pay my bills or tell SSA to get their fat butts and give me my disability benefits”</a:t>
            </a:r>
            <a:endParaRPr/>
          </a:p>
          <a:p>
            <a:pPr marL="0" lvl="0" indent="0" algn="l" rtl="0">
              <a:lnSpc>
                <a:spcPct val="100000"/>
              </a:lnSpc>
              <a:spcBef>
                <a:spcPts val="0"/>
              </a:spcBef>
              <a:spcAft>
                <a:spcPts val="0"/>
              </a:spcAft>
              <a:buSzPts val="1400"/>
              <a:buNone/>
            </a:pPr>
            <a:r>
              <a:rPr lang="en-US"/>
              <a:t>“Christmas gift for kids”</a:t>
            </a:r>
            <a:endParaRPr/>
          </a:p>
          <a:p>
            <a:pPr marL="0" lvl="0" indent="0" algn="l" rtl="0">
              <a:lnSpc>
                <a:spcPct val="100000"/>
              </a:lnSpc>
              <a:spcBef>
                <a:spcPts val="0"/>
              </a:spcBef>
              <a:spcAft>
                <a:spcPts val="0"/>
              </a:spcAft>
              <a:buSzPts val="1400"/>
              <a:buNone/>
            </a:pPr>
            <a:r>
              <a:rPr lang="en-US"/>
              <a:t>“Government can impose rent control. The prices are out of control high. Apartment renters who tend to be the most financially unstable and poor are paying more than mortgage loan”</a:t>
            </a:r>
            <a:endParaRPr/>
          </a:p>
        </p:txBody>
      </p:sp>
      <p:sp>
        <p:nvSpPr>
          <p:cNvPr id="817" name="Google Shape;817;p25:notes"/>
          <p:cNvSpPr txBox="1">
            <a:spLocks noGrp="1"/>
          </p:cNvSpPr>
          <p:nvPr>
            <p:ph type="sldNum" idx="12"/>
          </p:nvPr>
        </p:nvSpPr>
        <p:spPr>
          <a:xfrm>
            <a:off x="3978131" y="8842033"/>
            <a:ext cx="3043343" cy="465455"/>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26: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830" name="Google Shape;830;p26: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2: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endParaRPr/>
          </a:p>
        </p:txBody>
      </p:sp>
      <p:sp>
        <p:nvSpPr>
          <p:cNvPr id="234" name="Google Shape;234;p2:notes"/>
          <p:cNvSpPr txBox="1">
            <a:spLocks noGrp="1"/>
          </p:cNvSpPr>
          <p:nvPr>
            <p:ph type="sldNum" idx="12"/>
          </p:nvPr>
        </p:nvSpPr>
        <p:spPr>
          <a:xfrm>
            <a:off x="3978131" y="8842033"/>
            <a:ext cx="3043343" cy="465455"/>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26: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830" name="Google Shape;830;p26: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0253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8: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p8: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endParaRPr/>
          </a:p>
        </p:txBody>
      </p:sp>
      <p:sp>
        <p:nvSpPr>
          <p:cNvPr id="847" name="Google Shape;847;p8:notes"/>
          <p:cNvSpPr txBox="1">
            <a:spLocks noGrp="1"/>
          </p:cNvSpPr>
          <p:nvPr>
            <p:ph type="sldNum" idx="12"/>
          </p:nvPr>
        </p:nvSpPr>
        <p:spPr>
          <a:xfrm>
            <a:off x="3978131" y="8842033"/>
            <a:ext cx="3043343" cy="465455"/>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29: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853" name="Google Shape;853;p29: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30: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861" name="Google Shape;861;p30: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31: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868" name="Google Shape;868;p31: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32: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878" name="Google Shape;878;p32: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33: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888" name="Google Shape;888;p33: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34: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900" name="Google Shape;900;p34: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35: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912" name="Google Shape;912;p35: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36: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922" name="Google Shape;922;p36: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3: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endParaRPr/>
          </a:p>
        </p:txBody>
      </p:sp>
      <p:sp>
        <p:nvSpPr>
          <p:cNvPr id="242" name="Google Shape;242;p3:notes"/>
          <p:cNvSpPr txBox="1">
            <a:spLocks noGrp="1"/>
          </p:cNvSpPr>
          <p:nvPr>
            <p:ph type="sldNum" idx="12"/>
          </p:nvPr>
        </p:nvSpPr>
        <p:spPr>
          <a:xfrm>
            <a:off x="3978131" y="8842033"/>
            <a:ext cx="3043343" cy="465455"/>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7: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933" name="Google Shape;933;p37: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8: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947" name="Google Shape;947;p38: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39: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959" name="Google Shape;959;p39: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40: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970" name="Google Shape;970;p40: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12: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p12: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endParaRPr/>
          </a:p>
        </p:txBody>
      </p:sp>
      <p:sp>
        <p:nvSpPr>
          <p:cNvPr id="982" name="Google Shape;982;p12:notes"/>
          <p:cNvSpPr txBox="1">
            <a:spLocks noGrp="1"/>
          </p:cNvSpPr>
          <p:nvPr>
            <p:ph type="sldNum" idx="12"/>
          </p:nvPr>
        </p:nvSpPr>
        <p:spPr>
          <a:xfrm>
            <a:off x="3978131" y="8842033"/>
            <a:ext cx="3043343" cy="465455"/>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22: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22: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endParaRPr/>
          </a:p>
        </p:txBody>
      </p:sp>
      <p:sp>
        <p:nvSpPr>
          <p:cNvPr id="994" name="Google Shape;994;p22:notes"/>
          <p:cNvSpPr txBox="1">
            <a:spLocks noGrp="1"/>
          </p:cNvSpPr>
          <p:nvPr>
            <p:ph type="sldNum" idx="12"/>
          </p:nvPr>
        </p:nvSpPr>
        <p:spPr>
          <a:xfrm>
            <a:off x="3978131" y="8842033"/>
            <a:ext cx="3043343" cy="465455"/>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40: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970" name="Google Shape;970;p40: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7817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40: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970" name="Google Shape;970;p40: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3396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28: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838" name="Google Shape;838;p28: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77:notes"/>
          <p:cNvSpPr txBox="1">
            <a:spLocks noGrp="1"/>
          </p:cNvSpPr>
          <p:nvPr>
            <p:ph type="body" idx="1"/>
          </p:nvPr>
        </p:nvSpPr>
        <p:spPr>
          <a:xfrm>
            <a:off x="702310" y="4421826"/>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047" name="Google Shape;1047;p77: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59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4: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260" name="Google Shape;260;p4: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78:notes"/>
          <p:cNvSpPr txBox="1">
            <a:spLocks noGrp="1"/>
          </p:cNvSpPr>
          <p:nvPr>
            <p:ph type="body" idx="1"/>
          </p:nvPr>
        </p:nvSpPr>
        <p:spPr>
          <a:xfrm>
            <a:off x="702310" y="4421826"/>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078" name="Google Shape;1078;p78: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2377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79:notes"/>
          <p:cNvSpPr txBox="1">
            <a:spLocks noGrp="1"/>
          </p:cNvSpPr>
          <p:nvPr>
            <p:ph type="body" idx="1"/>
          </p:nvPr>
        </p:nvSpPr>
        <p:spPr>
          <a:xfrm>
            <a:off x="702310" y="4421826"/>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088" name="Google Shape;1088;p79: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996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80:notes"/>
          <p:cNvSpPr txBox="1">
            <a:spLocks noGrp="1"/>
          </p:cNvSpPr>
          <p:nvPr>
            <p:ph type="body" idx="1"/>
          </p:nvPr>
        </p:nvSpPr>
        <p:spPr>
          <a:xfrm>
            <a:off x="702310" y="4421826"/>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099" name="Google Shape;1099;p80: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5402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81:notes"/>
          <p:cNvSpPr txBox="1">
            <a:spLocks noGrp="1"/>
          </p:cNvSpPr>
          <p:nvPr>
            <p:ph type="body" idx="1"/>
          </p:nvPr>
        </p:nvSpPr>
        <p:spPr>
          <a:xfrm>
            <a:off x="702310" y="4421826"/>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109" name="Google Shape;1109;p81: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9747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7a81bb745a_0_10:notes"/>
          <p:cNvSpPr txBox="1">
            <a:spLocks noGrp="1"/>
          </p:cNvSpPr>
          <p:nvPr>
            <p:ph type="body" idx="1"/>
          </p:nvPr>
        </p:nvSpPr>
        <p:spPr>
          <a:xfrm>
            <a:off x="702310" y="4421826"/>
            <a:ext cx="5618400" cy="41892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123" name="Google Shape;1123;g7a81bb745a_0_10: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781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7a81bb745a_0_10:notes"/>
          <p:cNvSpPr txBox="1">
            <a:spLocks noGrp="1"/>
          </p:cNvSpPr>
          <p:nvPr>
            <p:ph type="body" idx="1"/>
          </p:nvPr>
        </p:nvSpPr>
        <p:spPr>
          <a:xfrm>
            <a:off x="702310" y="4421826"/>
            <a:ext cx="5618400" cy="41892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123" name="Google Shape;1123;g7a81bb745a_0_10: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1110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7a81bb745a_0_10:notes"/>
          <p:cNvSpPr txBox="1">
            <a:spLocks noGrp="1"/>
          </p:cNvSpPr>
          <p:nvPr>
            <p:ph type="body" idx="1"/>
          </p:nvPr>
        </p:nvSpPr>
        <p:spPr>
          <a:xfrm>
            <a:off x="702310" y="4421826"/>
            <a:ext cx="5618400" cy="41892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123" name="Google Shape;1123;g7a81bb745a_0_10: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7a81bb745a_0_10:notes"/>
          <p:cNvSpPr txBox="1">
            <a:spLocks noGrp="1"/>
          </p:cNvSpPr>
          <p:nvPr>
            <p:ph type="body" idx="1"/>
          </p:nvPr>
        </p:nvSpPr>
        <p:spPr>
          <a:xfrm>
            <a:off x="702310" y="4421826"/>
            <a:ext cx="5618400" cy="41892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123" name="Google Shape;1123;g7a81bb745a_0_10: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55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5: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268" name="Google Shape;268;p5: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6: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6: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r>
              <a:rPr lang="en-US"/>
              <a:t>An unmet social need is determined if a respondent respond with “Always” or “Often” or “Sometimes” to any of the SDOH factor questions.</a:t>
            </a:r>
            <a:endParaRPr/>
          </a:p>
        </p:txBody>
      </p:sp>
      <p:sp>
        <p:nvSpPr>
          <p:cNvPr id="284" name="Google Shape;284;p6:notes"/>
          <p:cNvSpPr txBox="1">
            <a:spLocks noGrp="1"/>
          </p:cNvSpPr>
          <p:nvPr>
            <p:ph type="sldNum" idx="12"/>
          </p:nvPr>
        </p:nvSpPr>
        <p:spPr>
          <a:xfrm>
            <a:off x="3978131" y="8842033"/>
            <a:ext cx="3043343" cy="465455"/>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7: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7: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r>
              <a:rPr lang="en-US"/>
              <a:t>An unmet social need is determined if a respondent respond with “Always” or “Often” or “Sometimes” to any of the SDOH factor questions.</a:t>
            </a:r>
            <a:endParaRPr/>
          </a:p>
          <a:p>
            <a:pPr marL="0" lvl="0" indent="0" algn="l" rtl="0">
              <a:lnSpc>
                <a:spcPct val="100000"/>
              </a:lnSpc>
              <a:spcBef>
                <a:spcPts val="0"/>
              </a:spcBef>
              <a:spcAft>
                <a:spcPts val="0"/>
              </a:spcAft>
              <a:buSzPts val="1400"/>
              <a:buNone/>
            </a:pPr>
            <a:endParaRPr/>
          </a:p>
        </p:txBody>
      </p:sp>
      <p:sp>
        <p:nvSpPr>
          <p:cNvPr id="321" name="Google Shape;321;p7:notes"/>
          <p:cNvSpPr txBox="1">
            <a:spLocks noGrp="1"/>
          </p:cNvSpPr>
          <p:nvPr>
            <p:ph type="sldNum" idx="12"/>
          </p:nvPr>
        </p:nvSpPr>
        <p:spPr>
          <a:xfrm>
            <a:off x="3978131" y="8842033"/>
            <a:ext cx="3043343" cy="465455"/>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9: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362" name="Google Shape;362;p9: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txBox="1">
            <a:spLocks noGrp="1"/>
          </p:cNvSpPr>
          <p:nvPr>
            <p:ph type="body" idx="1"/>
          </p:nvPr>
        </p:nvSpPr>
        <p:spPr>
          <a:xfrm>
            <a:off x="702310" y="4421826"/>
            <a:ext cx="5618480" cy="418909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378" name="Google Shape;378;p10:notes"/>
          <p:cNvSpPr>
            <a:spLocks noGrp="1" noRot="1" noChangeAspect="1"/>
          </p:cNvSpPr>
          <p:nvPr>
            <p:ph type="sldImg" idx="2"/>
          </p:nvPr>
        </p:nvSpPr>
        <p:spPr>
          <a:xfrm>
            <a:off x="1254125" y="696913"/>
            <a:ext cx="4514850" cy="34909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42"/>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2"/>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2"/>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5"/>
          <p:cNvSpPr txBox="1">
            <a:spLocks noGrp="1"/>
          </p:cNvSpPr>
          <p:nvPr>
            <p:ph type="title"/>
          </p:nvPr>
        </p:nvSpPr>
        <p:spPr>
          <a:xfrm>
            <a:off x="691515" y="413809"/>
            <a:ext cx="8675370" cy="150230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5"/>
          <p:cNvSpPr txBox="1">
            <a:spLocks noGrp="1"/>
          </p:cNvSpPr>
          <p:nvPr>
            <p:ph type="body" idx="1"/>
          </p:nvPr>
        </p:nvSpPr>
        <p:spPr>
          <a:xfrm rot="5400000">
            <a:off x="2563442" y="197115"/>
            <a:ext cx="4931516" cy="867537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5"/>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75" name="Google Shape;75;p75"/>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5"/>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5"/>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6"/>
          <p:cNvSpPr txBox="1">
            <a:spLocks noGrp="1"/>
          </p:cNvSpPr>
          <p:nvPr>
            <p:ph type="title"/>
          </p:nvPr>
        </p:nvSpPr>
        <p:spPr>
          <a:xfrm rot="5400000">
            <a:off x="4989089" y="2622762"/>
            <a:ext cx="6586750" cy="216884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76"/>
          <p:cNvSpPr txBox="1">
            <a:spLocks noGrp="1"/>
          </p:cNvSpPr>
          <p:nvPr>
            <p:ph type="body" idx="1"/>
          </p:nvPr>
        </p:nvSpPr>
        <p:spPr>
          <a:xfrm rot="5400000">
            <a:off x="588539" y="516784"/>
            <a:ext cx="6586750" cy="638079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5"/>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81" name="Google Shape;81;p76"/>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6"/>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76"/>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 - Bullet Slide">
  <p:cSld name="4 - Bullet Slide">
    <p:spTree>
      <p:nvGrpSpPr>
        <p:cNvPr id="1" name="Shape 91"/>
        <p:cNvGrpSpPr/>
        <p:nvPr/>
      </p:nvGrpSpPr>
      <p:grpSpPr>
        <a:xfrm>
          <a:off x="0" y="0"/>
          <a:ext cx="0" cy="0"/>
          <a:chOff x="0" y="0"/>
          <a:chExt cx="0" cy="0"/>
        </a:xfrm>
      </p:grpSpPr>
      <p:sp>
        <p:nvSpPr>
          <p:cNvPr id="92" name="Google Shape;92;p44"/>
          <p:cNvSpPr txBox="1">
            <a:spLocks noGrp="1"/>
          </p:cNvSpPr>
          <p:nvPr>
            <p:ph type="ctrTitle"/>
          </p:nvPr>
        </p:nvSpPr>
        <p:spPr>
          <a:xfrm>
            <a:off x="32331" y="499658"/>
            <a:ext cx="9665469" cy="568566"/>
          </a:xfrm>
          <a:prstGeom prst="rect">
            <a:avLst/>
          </a:prstGeom>
          <a:noFill/>
          <a:ln>
            <a:noFill/>
          </a:ln>
        </p:spPr>
        <p:txBody>
          <a:bodyPr spcFirstLastPara="1" wrap="square" lIns="305625" tIns="0" rIns="0" bIns="0" anchor="t" anchorCtr="0">
            <a:normAutofit/>
          </a:bodyPr>
          <a:lstStyle>
            <a:lvl1pPr lvl="0" algn="l">
              <a:lnSpc>
                <a:spcPct val="100000"/>
              </a:lnSpc>
              <a:spcBef>
                <a:spcPts val="1085"/>
              </a:spcBef>
              <a:spcAft>
                <a:spcPts val="0"/>
              </a:spcAft>
              <a:buClr>
                <a:srgbClr val="0067AB"/>
              </a:buClr>
              <a:buSzPts val="3100"/>
              <a:buFont typeface="Calibri"/>
              <a:buNone/>
              <a:defRPr sz="3100" b="1">
                <a:solidFill>
                  <a:srgbClr val="0067A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44"/>
          <p:cNvSpPr txBox="1">
            <a:spLocks noGrp="1"/>
          </p:cNvSpPr>
          <p:nvPr>
            <p:ph type="subTitle" idx="1"/>
          </p:nvPr>
        </p:nvSpPr>
        <p:spPr>
          <a:xfrm>
            <a:off x="47148" y="158327"/>
            <a:ext cx="9645506" cy="460587"/>
          </a:xfrm>
          <a:prstGeom prst="rect">
            <a:avLst/>
          </a:prstGeom>
          <a:noFill/>
          <a:ln>
            <a:noFill/>
          </a:ln>
        </p:spPr>
        <p:txBody>
          <a:bodyPr spcFirstLastPara="1" wrap="square" lIns="305625" tIns="152800" rIns="0" bIns="0" anchor="t" anchorCtr="0">
            <a:normAutofit/>
          </a:bodyPr>
          <a:lstStyle>
            <a:lvl1pPr lvl="0" algn="l">
              <a:lnSpc>
                <a:spcPct val="100000"/>
              </a:lnSpc>
              <a:spcBef>
                <a:spcPts val="560"/>
              </a:spcBef>
              <a:spcAft>
                <a:spcPts val="0"/>
              </a:spcAft>
              <a:buClr>
                <a:srgbClr val="757561"/>
              </a:buClr>
              <a:buSzPts val="1600"/>
              <a:buFont typeface="Noto Sans Symbols"/>
              <a:buNone/>
              <a:defRPr sz="1600" b="1" cap="none">
                <a:solidFill>
                  <a:srgbClr val="757561"/>
                </a:solidFill>
                <a:latin typeface="Calibri"/>
                <a:ea typeface="Calibri"/>
                <a:cs typeface="Calibri"/>
                <a:sym typeface="Calibri"/>
              </a:defRPr>
            </a:lvl1pPr>
            <a:lvl2pPr lvl="1" algn="l">
              <a:lnSpc>
                <a:spcPct val="100000"/>
              </a:lnSpc>
              <a:spcBef>
                <a:spcPts val="360"/>
              </a:spcBef>
              <a:spcAft>
                <a:spcPts val="0"/>
              </a:spcAft>
              <a:buClr>
                <a:srgbClr val="7F7F7F"/>
              </a:buClr>
              <a:buSzPts val="1800"/>
              <a:buChar char="•"/>
              <a:defRPr/>
            </a:lvl2pPr>
            <a:lvl3pPr lvl="2" algn="l">
              <a:lnSpc>
                <a:spcPct val="100000"/>
              </a:lnSpc>
              <a:spcBef>
                <a:spcPts val="360"/>
              </a:spcBef>
              <a:spcAft>
                <a:spcPts val="0"/>
              </a:spcAft>
              <a:buClr>
                <a:srgbClr val="7F7F7F"/>
              </a:buClr>
              <a:buSzPts val="1800"/>
              <a:buChar char="o"/>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sp>
        <p:nvSpPr>
          <p:cNvPr id="94" name="Google Shape;94;p44"/>
          <p:cNvSpPr txBox="1">
            <a:spLocks noGrp="1"/>
          </p:cNvSpPr>
          <p:nvPr>
            <p:ph type="body" idx="2"/>
          </p:nvPr>
        </p:nvSpPr>
        <p:spPr>
          <a:xfrm>
            <a:off x="236617" y="1430338"/>
            <a:ext cx="9461183" cy="574494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40"/>
              </a:spcBef>
              <a:spcAft>
                <a:spcPts val="0"/>
              </a:spcAft>
              <a:buClr>
                <a:srgbClr val="00548C"/>
              </a:buClr>
              <a:buSzPts val="2700"/>
              <a:buNone/>
              <a:defRPr>
                <a:latin typeface="Calibri"/>
                <a:ea typeface="Calibri"/>
                <a:cs typeface="Calibri"/>
                <a:sym typeface="Calibri"/>
              </a:defRPr>
            </a:lvl1pPr>
            <a:lvl2pPr marL="914400" lvl="1" indent="-374650" algn="l">
              <a:lnSpc>
                <a:spcPct val="100000"/>
              </a:lnSpc>
              <a:spcBef>
                <a:spcPts val="460"/>
              </a:spcBef>
              <a:spcAft>
                <a:spcPts val="0"/>
              </a:spcAft>
              <a:buClr>
                <a:srgbClr val="7F7F7F"/>
              </a:buClr>
              <a:buSzPts val="2300"/>
              <a:buChar char="•"/>
              <a:defRPr>
                <a:latin typeface="Calibri"/>
                <a:ea typeface="Calibri"/>
                <a:cs typeface="Calibri"/>
                <a:sym typeface="Calibri"/>
              </a:defRPr>
            </a:lvl2pPr>
            <a:lvl3pPr marL="1371600" lvl="2" indent="-355600" algn="l">
              <a:lnSpc>
                <a:spcPct val="100000"/>
              </a:lnSpc>
              <a:spcBef>
                <a:spcPts val="400"/>
              </a:spcBef>
              <a:spcAft>
                <a:spcPts val="0"/>
              </a:spcAft>
              <a:buClr>
                <a:srgbClr val="7F7F7F"/>
              </a:buClr>
              <a:buSzPts val="2000"/>
              <a:buFont typeface="Arial"/>
              <a:buChar char="•"/>
              <a:defRPr i="0">
                <a:latin typeface="Calibri"/>
                <a:ea typeface="Calibri"/>
                <a:cs typeface="Calibri"/>
                <a:sym typeface="Calibri"/>
              </a:defRPr>
            </a:lvl3pPr>
            <a:lvl4pPr marL="1828800" lvl="3" indent="-368300" algn="l">
              <a:lnSpc>
                <a:spcPct val="100000"/>
              </a:lnSpc>
              <a:spcBef>
                <a:spcPts val="440"/>
              </a:spcBef>
              <a:spcAft>
                <a:spcPts val="0"/>
              </a:spcAft>
              <a:buClr>
                <a:schemeClr val="dk1"/>
              </a:buClr>
              <a:buSzPts val="2200"/>
              <a:buChar char="–"/>
              <a:defRPr>
                <a:latin typeface="Calibri"/>
                <a:ea typeface="Calibri"/>
                <a:cs typeface="Calibri"/>
                <a:sym typeface="Calibri"/>
              </a:defRPr>
            </a:lvl4pPr>
            <a:lvl5pPr marL="2286000" lvl="4" indent="-368300" algn="l">
              <a:lnSpc>
                <a:spcPct val="100000"/>
              </a:lnSpc>
              <a:spcBef>
                <a:spcPts val="440"/>
              </a:spcBef>
              <a:spcAft>
                <a:spcPts val="0"/>
              </a:spcAft>
              <a:buClr>
                <a:schemeClr val="dk1"/>
              </a:buClr>
              <a:buSzPts val="22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44"/>
          <p:cNvSpPr txBox="1"/>
          <p:nvPr/>
        </p:nvSpPr>
        <p:spPr>
          <a:xfrm>
            <a:off x="9073516" y="7300886"/>
            <a:ext cx="745649" cy="313055"/>
          </a:xfrm>
          <a:prstGeom prst="rect">
            <a:avLst/>
          </a:prstGeom>
          <a:noFill/>
          <a:ln>
            <a:noFill/>
          </a:ln>
        </p:spPr>
        <p:txBody>
          <a:bodyPr spcFirstLastPara="1" wrap="square" lIns="101875" tIns="50925" rIns="101875" bIns="50925" anchor="t" anchorCtr="0">
            <a:sp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1" i="0" u="none" strike="noStrike" cap="none">
                <a:solidFill>
                  <a:schemeClr val="dk1"/>
                </a:solidFill>
                <a:latin typeface="Arial"/>
                <a:ea typeface="Arial"/>
                <a:cs typeface="Arial"/>
                <a:sym typeface="Arial"/>
              </a:rPr>
              <a:t>‹#›</a:t>
            </a:fld>
            <a:endParaRPr sz="1300" b="1"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pic>
        <p:nvPicPr>
          <p:cNvPr id="97" name="Google Shape;97;p48"/>
          <p:cNvPicPr preferRelativeResize="0"/>
          <p:nvPr/>
        </p:nvPicPr>
        <p:blipFill rotWithShape="1">
          <a:blip r:embed="rId2">
            <a:alphaModFix/>
          </a:blip>
          <a:srcRect/>
          <a:stretch/>
        </p:blipFill>
        <p:spPr>
          <a:xfrm>
            <a:off x="4530" y="3809459"/>
            <a:ext cx="10053870" cy="3198576"/>
          </a:xfrm>
          <a:prstGeom prst="rect">
            <a:avLst/>
          </a:prstGeom>
          <a:noFill/>
          <a:ln>
            <a:noFill/>
          </a:ln>
        </p:spPr>
      </p:pic>
      <p:sp>
        <p:nvSpPr>
          <p:cNvPr id="98" name="Google Shape;98;p48"/>
          <p:cNvSpPr txBox="1">
            <a:spLocks noGrp="1"/>
          </p:cNvSpPr>
          <p:nvPr>
            <p:ph type="ctrTitle"/>
          </p:nvPr>
        </p:nvSpPr>
        <p:spPr>
          <a:xfrm>
            <a:off x="1592580" y="2159001"/>
            <a:ext cx="7208520" cy="1212638"/>
          </a:xfrm>
          <a:prstGeom prst="rect">
            <a:avLst/>
          </a:prstGeom>
          <a:noFill/>
          <a:ln>
            <a:noFill/>
          </a:ln>
        </p:spPr>
        <p:txBody>
          <a:bodyPr spcFirstLastPara="1" wrap="square" lIns="0" tIns="0" rIns="0" bIns="0" anchor="b" anchorCtr="0">
            <a:normAutofit/>
          </a:bodyPr>
          <a:lstStyle>
            <a:lvl1pPr lvl="0" algn="r">
              <a:lnSpc>
                <a:spcPct val="100000"/>
              </a:lnSpc>
              <a:spcBef>
                <a:spcPts val="0"/>
              </a:spcBef>
              <a:spcAft>
                <a:spcPts val="0"/>
              </a:spcAft>
              <a:buClr>
                <a:srgbClr val="00AEEF"/>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48"/>
          <p:cNvSpPr txBox="1">
            <a:spLocks noGrp="1"/>
          </p:cNvSpPr>
          <p:nvPr>
            <p:ph type="subTitle" idx="1"/>
          </p:nvPr>
        </p:nvSpPr>
        <p:spPr>
          <a:xfrm>
            <a:off x="1592580" y="3411220"/>
            <a:ext cx="7208520" cy="993140"/>
          </a:xfrm>
          <a:prstGeom prst="rect">
            <a:avLst/>
          </a:prstGeom>
          <a:noFill/>
          <a:ln>
            <a:noFill/>
          </a:ln>
        </p:spPr>
        <p:txBody>
          <a:bodyPr spcFirstLastPara="1" wrap="square" lIns="0" tIns="0" rIns="0" bIns="0" anchor="t" anchorCtr="0">
            <a:normAutofit/>
          </a:bodyPr>
          <a:lstStyle>
            <a:lvl1pPr lvl="0" algn="r">
              <a:lnSpc>
                <a:spcPct val="100000"/>
              </a:lnSpc>
              <a:spcBef>
                <a:spcPts val="500"/>
              </a:spcBef>
              <a:spcAft>
                <a:spcPts val="0"/>
              </a:spcAft>
              <a:buClr>
                <a:srgbClr val="888888"/>
              </a:buClr>
              <a:buSzPts val="2500"/>
              <a:buNone/>
              <a:defRPr sz="2500">
                <a:solidFill>
                  <a:srgbClr val="888888"/>
                </a:solidFill>
                <a:latin typeface="Times New Roman"/>
                <a:ea typeface="Times New Roman"/>
                <a:cs typeface="Times New Roman"/>
                <a:sym typeface="Times New Roman"/>
              </a:defRPr>
            </a:lvl1pPr>
            <a:lvl2pPr lvl="1" algn="ctr">
              <a:lnSpc>
                <a:spcPct val="100000"/>
              </a:lnSpc>
              <a:spcBef>
                <a:spcPts val="460"/>
              </a:spcBef>
              <a:spcAft>
                <a:spcPts val="0"/>
              </a:spcAft>
              <a:buClr>
                <a:srgbClr val="888888"/>
              </a:buClr>
              <a:buSzPts val="2300"/>
              <a:buNone/>
              <a:defRPr>
                <a:solidFill>
                  <a:srgbClr val="888888"/>
                </a:solidFill>
              </a:defRPr>
            </a:lvl2pPr>
            <a:lvl3pPr lvl="2" algn="ctr">
              <a:lnSpc>
                <a:spcPct val="100000"/>
              </a:lnSpc>
              <a:spcBef>
                <a:spcPts val="400"/>
              </a:spcBef>
              <a:spcAft>
                <a:spcPts val="0"/>
              </a:spcAft>
              <a:buClr>
                <a:srgbClr val="888888"/>
              </a:buClr>
              <a:buSzPts val="2000"/>
              <a:buNone/>
              <a:defRPr>
                <a:solidFill>
                  <a:srgbClr val="888888"/>
                </a:solidFill>
              </a:defRPr>
            </a:lvl3pPr>
            <a:lvl4pPr lvl="3" algn="ctr">
              <a:lnSpc>
                <a:spcPct val="100000"/>
              </a:lnSpc>
              <a:spcBef>
                <a:spcPts val="440"/>
              </a:spcBef>
              <a:spcAft>
                <a:spcPts val="0"/>
              </a:spcAft>
              <a:buClr>
                <a:srgbClr val="888888"/>
              </a:buClr>
              <a:buSzPts val="2200"/>
              <a:buNone/>
              <a:defRPr>
                <a:solidFill>
                  <a:srgbClr val="888888"/>
                </a:solidFill>
              </a:defRPr>
            </a:lvl4pPr>
            <a:lvl5pPr lvl="4" algn="ctr">
              <a:lnSpc>
                <a:spcPct val="100000"/>
              </a:lnSpc>
              <a:spcBef>
                <a:spcPts val="440"/>
              </a:spcBef>
              <a:spcAft>
                <a:spcPts val="0"/>
              </a:spcAft>
              <a:buClr>
                <a:srgbClr val="888888"/>
              </a:buClr>
              <a:buSzPts val="2200"/>
              <a:buNone/>
              <a:defRPr>
                <a:solidFill>
                  <a:srgbClr val="888888"/>
                </a:solidFill>
              </a:defRPr>
            </a:lvl5pPr>
            <a:lvl6pPr lvl="5" algn="ctr">
              <a:lnSpc>
                <a:spcPct val="100000"/>
              </a:lnSpc>
              <a:spcBef>
                <a:spcPts val="440"/>
              </a:spcBef>
              <a:spcAft>
                <a:spcPts val="0"/>
              </a:spcAft>
              <a:buClr>
                <a:srgbClr val="888888"/>
              </a:buClr>
              <a:buSzPts val="2200"/>
              <a:buNone/>
              <a:defRPr>
                <a:solidFill>
                  <a:srgbClr val="888888"/>
                </a:solidFill>
              </a:defRPr>
            </a:lvl6pPr>
            <a:lvl7pPr lvl="6" algn="ctr">
              <a:lnSpc>
                <a:spcPct val="100000"/>
              </a:lnSpc>
              <a:spcBef>
                <a:spcPts val="440"/>
              </a:spcBef>
              <a:spcAft>
                <a:spcPts val="0"/>
              </a:spcAft>
              <a:buClr>
                <a:srgbClr val="888888"/>
              </a:buClr>
              <a:buSzPts val="2200"/>
              <a:buNone/>
              <a:defRPr>
                <a:solidFill>
                  <a:srgbClr val="888888"/>
                </a:solidFill>
              </a:defRPr>
            </a:lvl7pPr>
            <a:lvl8pPr lvl="7" algn="ctr">
              <a:lnSpc>
                <a:spcPct val="100000"/>
              </a:lnSpc>
              <a:spcBef>
                <a:spcPts val="440"/>
              </a:spcBef>
              <a:spcAft>
                <a:spcPts val="0"/>
              </a:spcAft>
              <a:buClr>
                <a:srgbClr val="888888"/>
              </a:buClr>
              <a:buSzPts val="2200"/>
              <a:buNone/>
              <a:defRPr>
                <a:solidFill>
                  <a:srgbClr val="888888"/>
                </a:solidFill>
              </a:defRPr>
            </a:lvl8pPr>
            <a:lvl9pPr lvl="8" algn="ctr">
              <a:lnSpc>
                <a:spcPct val="100000"/>
              </a:lnSpc>
              <a:spcBef>
                <a:spcPts val="440"/>
              </a:spcBef>
              <a:spcAft>
                <a:spcPts val="0"/>
              </a:spcAft>
              <a:buClr>
                <a:srgbClr val="888888"/>
              </a:buClr>
              <a:buSzPts val="2200"/>
              <a:buNone/>
              <a:defRPr>
                <a:solidFill>
                  <a:srgbClr val="888888"/>
                </a:solidFill>
              </a:defRPr>
            </a:lvl9pPr>
          </a:lstStyle>
          <a:p>
            <a:endParaRPr/>
          </a:p>
        </p:txBody>
      </p:sp>
      <p:sp>
        <p:nvSpPr>
          <p:cNvPr id="100" name="Google Shape;100;p48"/>
          <p:cNvSpPr txBox="1">
            <a:spLocks noGrp="1"/>
          </p:cNvSpPr>
          <p:nvPr>
            <p:ph type="sldNum" idx="12"/>
          </p:nvPr>
        </p:nvSpPr>
        <p:spPr>
          <a:xfrm>
            <a:off x="7292340" y="7203864"/>
            <a:ext cx="2346960" cy="41380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1"/>
        <p:cNvGrpSpPr/>
        <p:nvPr/>
      </p:nvGrpSpPr>
      <p:grpSpPr>
        <a:xfrm>
          <a:off x="0" y="0"/>
          <a:ext cx="0" cy="0"/>
          <a:chOff x="0" y="0"/>
          <a:chExt cx="0" cy="0"/>
        </a:xfrm>
      </p:grpSpPr>
      <p:sp>
        <p:nvSpPr>
          <p:cNvPr id="102" name="Google Shape;102;p49"/>
          <p:cNvSpPr txBox="1">
            <a:spLocks noGrp="1"/>
          </p:cNvSpPr>
          <p:nvPr>
            <p:ph type="ctrTitle"/>
          </p:nvPr>
        </p:nvSpPr>
        <p:spPr>
          <a:xfrm>
            <a:off x="1592580" y="1813561"/>
            <a:ext cx="7208520" cy="1212638"/>
          </a:xfrm>
          <a:prstGeom prst="rect">
            <a:avLst/>
          </a:prstGeom>
          <a:noFill/>
          <a:ln>
            <a:noFill/>
          </a:ln>
        </p:spPr>
        <p:txBody>
          <a:bodyPr spcFirstLastPara="1" wrap="square" lIns="0" tIns="0" rIns="0" bIns="0" anchor="b" anchorCtr="0">
            <a:normAutofit/>
          </a:bodyPr>
          <a:lstStyle>
            <a:lvl1pPr lvl="0" algn="r">
              <a:lnSpc>
                <a:spcPct val="100000"/>
              </a:lnSpc>
              <a:spcBef>
                <a:spcPts val="0"/>
              </a:spcBef>
              <a:spcAft>
                <a:spcPts val="0"/>
              </a:spcAft>
              <a:buClr>
                <a:srgbClr val="00AEEF"/>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49"/>
          <p:cNvSpPr txBox="1">
            <a:spLocks noGrp="1"/>
          </p:cNvSpPr>
          <p:nvPr>
            <p:ph type="subTitle" idx="1"/>
          </p:nvPr>
        </p:nvSpPr>
        <p:spPr>
          <a:xfrm>
            <a:off x="1592580" y="3065780"/>
            <a:ext cx="7208520" cy="993140"/>
          </a:xfrm>
          <a:prstGeom prst="rect">
            <a:avLst/>
          </a:prstGeom>
          <a:noFill/>
          <a:ln>
            <a:noFill/>
          </a:ln>
        </p:spPr>
        <p:txBody>
          <a:bodyPr spcFirstLastPara="1" wrap="square" lIns="0" tIns="0" rIns="0" bIns="0" anchor="t" anchorCtr="0">
            <a:normAutofit/>
          </a:bodyPr>
          <a:lstStyle>
            <a:lvl1pPr lvl="0" algn="r">
              <a:lnSpc>
                <a:spcPct val="100000"/>
              </a:lnSpc>
              <a:spcBef>
                <a:spcPts val="500"/>
              </a:spcBef>
              <a:spcAft>
                <a:spcPts val="0"/>
              </a:spcAft>
              <a:buClr>
                <a:srgbClr val="888888"/>
              </a:buClr>
              <a:buSzPts val="2500"/>
              <a:buNone/>
              <a:defRPr sz="2500">
                <a:solidFill>
                  <a:srgbClr val="888888"/>
                </a:solidFill>
                <a:latin typeface="Times New Roman"/>
                <a:ea typeface="Times New Roman"/>
                <a:cs typeface="Times New Roman"/>
                <a:sym typeface="Times New Roman"/>
              </a:defRPr>
            </a:lvl1pPr>
            <a:lvl2pPr lvl="1" algn="ctr">
              <a:lnSpc>
                <a:spcPct val="100000"/>
              </a:lnSpc>
              <a:spcBef>
                <a:spcPts val="460"/>
              </a:spcBef>
              <a:spcAft>
                <a:spcPts val="0"/>
              </a:spcAft>
              <a:buClr>
                <a:srgbClr val="888888"/>
              </a:buClr>
              <a:buSzPts val="2300"/>
              <a:buNone/>
              <a:defRPr>
                <a:solidFill>
                  <a:srgbClr val="888888"/>
                </a:solidFill>
              </a:defRPr>
            </a:lvl2pPr>
            <a:lvl3pPr lvl="2" algn="ctr">
              <a:lnSpc>
                <a:spcPct val="100000"/>
              </a:lnSpc>
              <a:spcBef>
                <a:spcPts val="400"/>
              </a:spcBef>
              <a:spcAft>
                <a:spcPts val="0"/>
              </a:spcAft>
              <a:buClr>
                <a:srgbClr val="888888"/>
              </a:buClr>
              <a:buSzPts val="2000"/>
              <a:buNone/>
              <a:defRPr>
                <a:solidFill>
                  <a:srgbClr val="888888"/>
                </a:solidFill>
              </a:defRPr>
            </a:lvl3pPr>
            <a:lvl4pPr lvl="3" algn="ctr">
              <a:lnSpc>
                <a:spcPct val="100000"/>
              </a:lnSpc>
              <a:spcBef>
                <a:spcPts val="440"/>
              </a:spcBef>
              <a:spcAft>
                <a:spcPts val="0"/>
              </a:spcAft>
              <a:buClr>
                <a:srgbClr val="888888"/>
              </a:buClr>
              <a:buSzPts val="2200"/>
              <a:buNone/>
              <a:defRPr>
                <a:solidFill>
                  <a:srgbClr val="888888"/>
                </a:solidFill>
              </a:defRPr>
            </a:lvl4pPr>
            <a:lvl5pPr lvl="4" algn="ctr">
              <a:lnSpc>
                <a:spcPct val="100000"/>
              </a:lnSpc>
              <a:spcBef>
                <a:spcPts val="440"/>
              </a:spcBef>
              <a:spcAft>
                <a:spcPts val="0"/>
              </a:spcAft>
              <a:buClr>
                <a:srgbClr val="888888"/>
              </a:buClr>
              <a:buSzPts val="2200"/>
              <a:buNone/>
              <a:defRPr>
                <a:solidFill>
                  <a:srgbClr val="888888"/>
                </a:solidFill>
              </a:defRPr>
            </a:lvl5pPr>
            <a:lvl6pPr lvl="5" algn="ctr">
              <a:lnSpc>
                <a:spcPct val="100000"/>
              </a:lnSpc>
              <a:spcBef>
                <a:spcPts val="440"/>
              </a:spcBef>
              <a:spcAft>
                <a:spcPts val="0"/>
              </a:spcAft>
              <a:buClr>
                <a:srgbClr val="888888"/>
              </a:buClr>
              <a:buSzPts val="2200"/>
              <a:buNone/>
              <a:defRPr>
                <a:solidFill>
                  <a:srgbClr val="888888"/>
                </a:solidFill>
              </a:defRPr>
            </a:lvl6pPr>
            <a:lvl7pPr lvl="6" algn="ctr">
              <a:lnSpc>
                <a:spcPct val="100000"/>
              </a:lnSpc>
              <a:spcBef>
                <a:spcPts val="440"/>
              </a:spcBef>
              <a:spcAft>
                <a:spcPts val="0"/>
              </a:spcAft>
              <a:buClr>
                <a:srgbClr val="888888"/>
              </a:buClr>
              <a:buSzPts val="2200"/>
              <a:buNone/>
              <a:defRPr>
                <a:solidFill>
                  <a:srgbClr val="888888"/>
                </a:solidFill>
              </a:defRPr>
            </a:lvl7pPr>
            <a:lvl8pPr lvl="7" algn="ctr">
              <a:lnSpc>
                <a:spcPct val="100000"/>
              </a:lnSpc>
              <a:spcBef>
                <a:spcPts val="440"/>
              </a:spcBef>
              <a:spcAft>
                <a:spcPts val="0"/>
              </a:spcAft>
              <a:buClr>
                <a:srgbClr val="888888"/>
              </a:buClr>
              <a:buSzPts val="2200"/>
              <a:buNone/>
              <a:defRPr>
                <a:solidFill>
                  <a:srgbClr val="888888"/>
                </a:solidFill>
              </a:defRPr>
            </a:lvl8pPr>
            <a:lvl9pPr lvl="8" algn="ctr">
              <a:lnSpc>
                <a:spcPct val="100000"/>
              </a:lnSpc>
              <a:spcBef>
                <a:spcPts val="440"/>
              </a:spcBef>
              <a:spcAft>
                <a:spcPts val="0"/>
              </a:spcAft>
              <a:buClr>
                <a:srgbClr val="888888"/>
              </a:buClr>
              <a:buSzPts val="2200"/>
              <a:buNone/>
              <a:defRPr>
                <a:solidFill>
                  <a:srgbClr val="888888"/>
                </a:solidFill>
              </a:defRPr>
            </a:lvl9pPr>
          </a:lstStyle>
          <a:p>
            <a:endParaRPr/>
          </a:p>
        </p:txBody>
      </p:sp>
      <p:sp>
        <p:nvSpPr>
          <p:cNvPr id="104" name="Google Shape;104;p49"/>
          <p:cNvSpPr txBox="1">
            <a:spLocks noGrp="1"/>
          </p:cNvSpPr>
          <p:nvPr>
            <p:ph type="sldNum" idx="12"/>
          </p:nvPr>
        </p:nvSpPr>
        <p:spPr>
          <a:xfrm>
            <a:off x="7292340" y="7203864"/>
            <a:ext cx="2346960" cy="41380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5"/>
        <p:cNvGrpSpPr/>
        <p:nvPr/>
      </p:nvGrpSpPr>
      <p:grpSpPr>
        <a:xfrm>
          <a:off x="0" y="0"/>
          <a:ext cx="0" cy="0"/>
          <a:chOff x="0" y="0"/>
          <a:chExt cx="0" cy="0"/>
        </a:xfrm>
      </p:grpSpPr>
      <p:sp>
        <p:nvSpPr>
          <p:cNvPr id="106" name="Google Shape;106;p50"/>
          <p:cNvSpPr txBox="1">
            <a:spLocks noGrp="1"/>
          </p:cNvSpPr>
          <p:nvPr>
            <p:ph type="title"/>
          </p:nvPr>
        </p:nvSpPr>
        <p:spPr>
          <a:xfrm>
            <a:off x="335280" y="863600"/>
            <a:ext cx="9304021" cy="69088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50"/>
          <p:cNvSpPr txBox="1">
            <a:spLocks noGrp="1"/>
          </p:cNvSpPr>
          <p:nvPr>
            <p:ph type="body" idx="1"/>
          </p:nvPr>
        </p:nvSpPr>
        <p:spPr>
          <a:xfrm>
            <a:off x="335280" y="1640840"/>
            <a:ext cx="9304021" cy="530214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114"/>
              </a:spcBef>
              <a:spcAft>
                <a:spcPts val="0"/>
              </a:spcAft>
              <a:buClr>
                <a:srgbClr val="00548C"/>
              </a:buClr>
              <a:buSzPts val="2700"/>
              <a:buNone/>
              <a:defRPr/>
            </a:lvl1pPr>
            <a:lvl2pPr marL="914400" lvl="1" indent="-374650" algn="l">
              <a:lnSpc>
                <a:spcPct val="90000"/>
              </a:lnSpc>
              <a:spcBef>
                <a:spcPts val="1114"/>
              </a:spcBef>
              <a:spcAft>
                <a:spcPts val="0"/>
              </a:spcAft>
              <a:buClr>
                <a:srgbClr val="7F7F7F"/>
              </a:buClr>
              <a:buSzPts val="2300"/>
              <a:buChar char="•"/>
              <a:defRPr/>
            </a:lvl2pPr>
            <a:lvl3pPr marL="1371600" lvl="2" indent="-355600" algn="l">
              <a:lnSpc>
                <a:spcPct val="90000"/>
              </a:lnSpc>
              <a:spcBef>
                <a:spcPts val="1114"/>
              </a:spcBef>
              <a:spcAft>
                <a:spcPts val="0"/>
              </a:spcAft>
              <a:buClr>
                <a:srgbClr val="7F7F7F"/>
              </a:buClr>
              <a:buSzPts val="2000"/>
              <a:buChar char="o"/>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8" name="Google Shape;108;p50"/>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9pPr>
          </a:lstStyle>
          <a:p>
            <a:endParaRPr/>
          </a:p>
        </p:txBody>
      </p:sp>
      <p:cxnSp>
        <p:nvCxnSpPr>
          <p:cNvPr id="109" name="Google Shape;109;p50"/>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
        <p:nvSpPr>
          <p:cNvPr id="110" name="Google Shape;110;p50"/>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1"/>
        <p:cNvGrpSpPr/>
        <p:nvPr/>
      </p:nvGrpSpPr>
      <p:grpSpPr>
        <a:xfrm>
          <a:off x="0" y="0"/>
          <a:ext cx="0" cy="0"/>
          <a:chOff x="0" y="0"/>
          <a:chExt cx="0" cy="0"/>
        </a:xfrm>
      </p:grpSpPr>
      <p:sp>
        <p:nvSpPr>
          <p:cNvPr id="112" name="Google Shape;112;p51"/>
          <p:cNvSpPr txBox="1">
            <a:spLocks noGrp="1"/>
          </p:cNvSpPr>
          <p:nvPr>
            <p:ph type="title"/>
          </p:nvPr>
        </p:nvSpPr>
        <p:spPr>
          <a:xfrm>
            <a:off x="335280" y="690880"/>
            <a:ext cx="9304021" cy="69088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51"/>
          <p:cNvSpPr txBox="1">
            <a:spLocks noGrp="1"/>
          </p:cNvSpPr>
          <p:nvPr>
            <p:ph type="body" idx="1"/>
          </p:nvPr>
        </p:nvSpPr>
        <p:spPr>
          <a:xfrm>
            <a:off x="502920" y="1468120"/>
            <a:ext cx="4442460" cy="54406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440"/>
              </a:spcBef>
              <a:spcAft>
                <a:spcPts val="0"/>
              </a:spcAft>
              <a:buClr>
                <a:srgbClr val="00548C"/>
              </a:buClr>
              <a:buSzPts val="2200"/>
              <a:buNone/>
              <a:defRPr sz="2200" b="1"/>
            </a:lvl1pPr>
            <a:lvl2pPr marL="914400" lvl="1" indent="-361950" algn="l">
              <a:lnSpc>
                <a:spcPct val="100000"/>
              </a:lnSpc>
              <a:spcBef>
                <a:spcPts val="420"/>
              </a:spcBef>
              <a:spcAft>
                <a:spcPts val="0"/>
              </a:spcAft>
              <a:buClr>
                <a:srgbClr val="7F7F7F"/>
              </a:buClr>
              <a:buSzPts val="2100"/>
              <a:buChar char="•"/>
              <a:defRPr sz="2100"/>
            </a:lvl2pPr>
            <a:lvl3pPr marL="1371600" lvl="2" indent="-342900" algn="l">
              <a:lnSpc>
                <a:spcPct val="100000"/>
              </a:lnSpc>
              <a:spcBef>
                <a:spcPts val="360"/>
              </a:spcBef>
              <a:spcAft>
                <a:spcPts val="0"/>
              </a:spcAft>
              <a:buClr>
                <a:srgbClr val="7F7F7F"/>
              </a:buClr>
              <a:buSzPts val="1800"/>
              <a:buChar char="o"/>
              <a:defRPr sz="18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14" name="Google Shape;114;p51"/>
          <p:cNvSpPr txBox="1">
            <a:spLocks noGrp="1"/>
          </p:cNvSpPr>
          <p:nvPr>
            <p:ph type="body" idx="2"/>
          </p:nvPr>
        </p:nvSpPr>
        <p:spPr>
          <a:xfrm>
            <a:off x="5113020" y="1468120"/>
            <a:ext cx="4442460" cy="54406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440"/>
              </a:spcBef>
              <a:spcAft>
                <a:spcPts val="0"/>
              </a:spcAft>
              <a:buClr>
                <a:srgbClr val="00548C"/>
              </a:buClr>
              <a:buSzPts val="2200"/>
              <a:buNone/>
              <a:defRPr sz="2200" b="1"/>
            </a:lvl1pPr>
            <a:lvl2pPr marL="914400" lvl="1" indent="-361950" algn="l">
              <a:lnSpc>
                <a:spcPct val="100000"/>
              </a:lnSpc>
              <a:spcBef>
                <a:spcPts val="420"/>
              </a:spcBef>
              <a:spcAft>
                <a:spcPts val="0"/>
              </a:spcAft>
              <a:buClr>
                <a:srgbClr val="7F7F7F"/>
              </a:buClr>
              <a:buSzPts val="2100"/>
              <a:buChar char="•"/>
              <a:defRPr sz="2100"/>
            </a:lvl2pPr>
            <a:lvl3pPr marL="1371600" lvl="2" indent="-342900" algn="l">
              <a:lnSpc>
                <a:spcPct val="100000"/>
              </a:lnSpc>
              <a:spcBef>
                <a:spcPts val="360"/>
              </a:spcBef>
              <a:spcAft>
                <a:spcPts val="0"/>
              </a:spcAft>
              <a:buClr>
                <a:srgbClr val="7F7F7F"/>
              </a:buClr>
              <a:buSzPts val="1800"/>
              <a:buChar char="o"/>
              <a:defRPr sz="18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15" name="Google Shape;115;p51"/>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9pPr>
          </a:lstStyle>
          <a:p>
            <a:endParaRPr/>
          </a:p>
        </p:txBody>
      </p:sp>
      <p:cxnSp>
        <p:nvCxnSpPr>
          <p:cNvPr id="116" name="Google Shape;116;p51"/>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
        <p:nvSpPr>
          <p:cNvPr id="117" name="Google Shape;117;p51"/>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52"/>
          <p:cNvSpPr txBox="1">
            <a:spLocks noGrp="1"/>
          </p:cNvSpPr>
          <p:nvPr>
            <p:ph type="title"/>
          </p:nvPr>
        </p:nvSpPr>
        <p:spPr>
          <a:xfrm>
            <a:off x="335280" y="863600"/>
            <a:ext cx="9304021" cy="69088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52"/>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21" name="Google Shape;121;p52"/>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22" name="Google Shape;122;p52"/>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23"/>
        <p:cNvGrpSpPr/>
        <p:nvPr/>
      </p:nvGrpSpPr>
      <p:grpSpPr>
        <a:xfrm>
          <a:off x="0" y="0"/>
          <a:ext cx="0" cy="0"/>
          <a:chOff x="0" y="0"/>
          <a:chExt cx="0" cy="0"/>
        </a:xfrm>
      </p:grpSpPr>
      <p:sp>
        <p:nvSpPr>
          <p:cNvPr id="124" name="Google Shape;124;p53"/>
          <p:cNvSpPr txBox="1">
            <a:spLocks noGrp="1"/>
          </p:cNvSpPr>
          <p:nvPr>
            <p:ph type="title"/>
          </p:nvPr>
        </p:nvSpPr>
        <p:spPr>
          <a:xfrm>
            <a:off x="335280" y="863600"/>
            <a:ext cx="9304021" cy="69088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3"/>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67"/>
          <p:cNvSpPr txBox="1">
            <a:spLocks noGrp="1"/>
          </p:cNvSpPr>
          <p:nvPr>
            <p:ph type="ctrTitle"/>
          </p:nvPr>
        </p:nvSpPr>
        <p:spPr>
          <a:xfrm>
            <a:off x="1257300" y="1272011"/>
            <a:ext cx="7543800" cy="270594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950"/>
              <a:buFont typeface="Calibri"/>
              <a:buNone/>
              <a:defRPr sz="49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7"/>
          <p:cNvSpPr txBox="1">
            <a:spLocks noGrp="1"/>
          </p:cNvSpPr>
          <p:nvPr>
            <p:ph type="subTitle" idx="1"/>
          </p:nvPr>
        </p:nvSpPr>
        <p:spPr>
          <a:xfrm>
            <a:off x="1257300" y="4082310"/>
            <a:ext cx="7543800" cy="187653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25"/>
              </a:spcBef>
              <a:spcAft>
                <a:spcPts val="0"/>
              </a:spcAft>
              <a:buClr>
                <a:schemeClr val="dk1"/>
              </a:buClr>
              <a:buSzPts val="1980"/>
              <a:buNone/>
              <a:defRPr sz="1979"/>
            </a:lvl1pPr>
            <a:lvl2pPr lvl="1" algn="ctr">
              <a:lnSpc>
                <a:spcPct val="90000"/>
              </a:lnSpc>
              <a:spcBef>
                <a:spcPts val="413"/>
              </a:spcBef>
              <a:spcAft>
                <a:spcPts val="0"/>
              </a:spcAft>
              <a:buClr>
                <a:schemeClr val="dk1"/>
              </a:buClr>
              <a:buSzPts val="1650"/>
              <a:buNone/>
              <a:defRPr sz="1650"/>
            </a:lvl2pPr>
            <a:lvl3pPr lvl="2" algn="ctr">
              <a:lnSpc>
                <a:spcPct val="90000"/>
              </a:lnSpc>
              <a:spcBef>
                <a:spcPts val="413"/>
              </a:spcBef>
              <a:spcAft>
                <a:spcPts val="0"/>
              </a:spcAft>
              <a:buClr>
                <a:schemeClr val="dk1"/>
              </a:buClr>
              <a:buSzPts val="1485"/>
              <a:buNone/>
              <a:defRPr sz="1485"/>
            </a:lvl3pPr>
            <a:lvl4pPr lvl="3" algn="ctr">
              <a:lnSpc>
                <a:spcPct val="90000"/>
              </a:lnSpc>
              <a:spcBef>
                <a:spcPts val="413"/>
              </a:spcBef>
              <a:spcAft>
                <a:spcPts val="0"/>
              </a:spcAft>
              <a:buClr>
                <a:schemeClr val="dk1"/>
              </a:buClr>
              <a:buSzPts val="1320"/>
              <a:buNone/>
              <a:defRPr sz="1320"/>
            </a:lvl4pPr>
            <a:lvl5pPr lvl="4" algn="ctr">
              <a:lnSpc>
                <a:spcPct val="90000"/>
              </a:lnSpc>
              <a:spcBef>
                <a:spcPts val="413"/>
              </a:spcBef>
              <a:spcAft>
                <a:spcPts val="0"/>
              </a:spcAft>
              <a:buClr>
                <a:schemeClr val="dk1"/>
              </a:buClr>
              <a:buSzPts val="1320"/>
              <a:buNone/>
              <a:defRPr sz="1320"/>
            </a:lvl5pPr>
            <a:lvl6pPr lvl="5" algn="ctr">
              <a:lnSpc>
                <a:spcPct val="90000"/>
              </a:lnSpc>
              <a:spcBef>
                <a:spcPts val="413"/>
              </a:spcBef>
              <a:spcAft>
                <a:spcPts val="0"/>
              </a:spcAft>
              <a:buClr>
                <a:schemeClr val="dk1"/>
              </a:buClr>
              <a:buSzPts val="1320"/>
              <a:buNone/>
              <a:defRPr sz="1320"/>
            </a:lvl6pPr>
            <a:lvl7pPr lvl="6" algn="ctr">
              <a:lnSpc>
                <a:spcPct val="90000"/>
              </a:lnSpc>
              <a:spcBef>
                <a:spcPts val="413"/>
              </a:spcBef>
              <a:spcAft>
                <a:spcPts val="0"/>
              </a:spcAft>
              <a:buClr>
                <a:schemeClr val="dk1"/>
              </a:buClr>
              <a:buSzPts val="1320"/>
              <a:buNone/>
              <a:defRPr sz="1320"/>
            </a:lvl7pPr>
            <a:lvl8pPr lvl="7" algn="ctr">
              <a:lnSpc>
                <a:spcPct val="90000"/>
              </a:lnSpc>
              <a:spcBef>
                <a:spcPts val="413"/>
              </a:spcBef>
              <a:spcAft>
                <a:spcPts val="0"/>
              </a:spcAft>
              <a:buClr>
                <a:schemeClr val="dk1"/>
              </a:buClr>
              <a:buSzPts val="1320"/>
              <a:buNone/>
              <a:defRPr sz="1320"/>
            </a:lvl8pPr>
            <a:lvl9pPr lvl="8" algn="ctr">
              <a:lnSpc>
                <a:spcPct val="90000"/>
              </a:lnSpc>
              <a:spcBef>
                <a:spcPts val="413"/>
              </a:spcBef>
              <a:spcAft>
                <a:spcPts val="0"/>
              </a:spcAft>
              <a:buClr>
                <a:schemeClr val="dk1"/>
              </a:buClr>
              <a:buSzPts val="1320"/>
              <a:buNone/>
              <a:defRPr sz="1320"/>
            </a:lvl9pPr>
          </a:lstStyle>
          <a:p>
            <a:endParaRPr/>
          </a:p>
        </p:txBody>
      </p:sp>
      <p:sp>
        <p:nvSpPr>
          <p:cNvPr id="22" name="Google Shape;22;p67"/>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7"/>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7"/>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27"/>
        <p:cNvGrpSpPr/>
        <p:nvPr/>
      </p:nvGrpSpPr>
      <p:grpSpPr>
        <a:xfrm>
          <a:off x="0" y="0"/>
          <a:ext cx="0" cy="0"/>
          <a:chOff x="0" y="0"/>
          <a:chExt cx="0" cy="0"/>
        </a:xfrm>
      </p:grpSpPr>
      <p:sp>
        <p:nvSpPr>
          <p:cNvPr id="128" name="Google Shape;128;p55"/>
          <p:cNvSpPr txBox="1">
            <a:spLocks noGrp="1"/>
          </p:cNvSpPr>
          <p:nvPr>
            <p:ph type="title"/>
          </p:nvPr>
        </p:nvSpPr>
        <p:spPr>
          <a:xfrm>
            <a:off x="794544" y="2391093"/>
            <a:ext cx="8549640" cy="154368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4500"/>
              <a:buFont typeface="Arial"/>
              <a:buNone/>
              <a:defRPr sz="45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55"/>
          <p:cNvSpPr txBox="1">
            <a:spLocks noGrp="1"/>
          </p:cNvSpPr>
          <p:nvPr>
            <p:ph type="body" idx="1"/>
          </p:nvPr>
        </p:nvSpPr>
        <p:spPr>
          <a:xfrm>
            <a:off x="794544" y="690881"/>
            <a:ext cx="8549640" cy="1700212"/>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520"/>
              </a:spcBef>
              <a:spcAft>
                <a:spcPts val="0"/>
              </a:spcAft>
              <a:buClr>
                <a:srgbClr val="888888"/>
              </a:buClr>
              <a:buSzPts val="2600"/>
              <a:buNone/>
              <a:defRPr sz="2600">
                <a:solidFill>
                  <a:srgbClr val="888888"/>
                </a:solidFill>
                <a:latin typeface="Times New Roman"/>
                <a:ea typeface="Times New Roman"/>
                <a:cs typeface="Times New Roman"/>
                <a:sym typeface="Times New Roman"/>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60"/>
              </a:spcBef>
              <a:spcAft>
                <a:spcPts val="0"/>
              </a:spcAft>
              <a:buClr>
                <a:srgbClr val="888888"/>
              </a:buClr>
              <a:buSzPts val="1800"/>
              <a:buNone/>
              <a:defRPr sz="1800">
                <a:solidFill>
                  <a:srgbClr val="888888"/>
                </a:solidFill>
              </a:defRPr>
            </a:lvl3pPr>
            <a:lvl4pPr marL="1828800" lvl="3" indent="-228600" algn="l">
              <a:lnSpc>
                <a:spcPct val="100000"/>
              </a:lnSpc>
              <a:spcBef>
                <a:spcPts val="320"/>
              </a:spcBef>
              <a:spcAft>
                <a:spcPts val="0"/>
              </a:spcAft>
              <a:buClr>
                <a:srgbClr val="888888"/>
              </a:buClr>
              <a:buSzPts val="1600"/>
              <a:buNone/>
              <a:defRPr sz="1600">
                <a:solidFill>
                  <a:srgbClr val="888888"/>
                </a:solidFill>
              </a:defRPr>
            </a:lvl4pPr>
            <a:lvl5pPr marL="2286000" lvl="4" indent="-228600" algn="l">
              <a:lnSpc>
                <a:spcPct val="100000"/>
              </a:lnSpc>
              <a:spcBef>
                <a:spcPts val="320"/>
              </a:spcBef>
              <a:spcAft>
                <a:spcPts val="0"/>
              </a:spcAft>
              <a:buClr>
                <a:srgbClr val="888888"/>
              </a:buClr>
              <a:buSzPts val="1600"/>
              <a:buNone/>
              <a:defRPr sz="1600">
                <a:solidFill>
                  <a:srgbClr val="888888"/>
                </a:solidFill>
              </a:defRPr>
            </a:lvl5pPr>
            <a:lvl6pPr marL="2743200" lvl="5" indent="-228600" algn="l">
              <a:lnSpc>
                <a:spcPct val="100000"/>
              </a:lnSpc>
              <a:spcBef>
                <a:spcPts val="320"/>
              </a:spcBef>
              <a:spcAft>
                <a:spcPts val="0"/>
              </a:spcAft>
              <a:buClr>
                <a:srgbClr val="888888"/>
              </a:buClr>
              <a:buSzPts val="1600"/>
              <a:buNone/>
              <a:defRPr sz="1600">
                <a:solidFill>
                  <a:srgbClr val="888888"/>
                </a:solidFill>
              </a:defRPr>
            </a:lvl6pPr>
            <a:lvl7pPr marL="3200400" lvl="6" indent="-228600" algn="l">
              <a:lnSpc>
                <a:spcPct val="100000"/>
              </a:lnSpc>
              <a:spcBef>
                <a:spcPts val="320"/>
              </a:spcBef>
              <a:spcAft>
                <a:spcPts val="0"/>
              </a:spcAft>
              <a:buClr>
                <a:srgbClr val="888888"/>
              </a:buClr>
              <a:buSzPts val="1600"/>
              <a:buNone/>
              <a:defRPr sz="1600">
                <a:solidFill>
                  <a:srgbClr val="888888"/>
                </a:solidFill>
              </a:defRPr>
            </a:lvl7pPr>
            <a:lvl8pPr marL="3657600" lvl="7" indent="-228600" algn="l">
              <a:lnSpc>
                <a:spcPct val="100000"/>
              </a:lnSpc>
              <a:spcBef>
                <a:spcPts val="320"/>
              </a:spcBef>
              <a:spcAft>
                <a:spcPts val="0"/>
              </a:spcAft>
              <a:buClr>
                <a:srgbClr val="888888"/>
              </a:buClr>
              <a:buSzPts val="1600"/>
              <a:buNone/>
              <a:defRPr sz="1600">
                <a:solidFill>
                  <a:srgbClr val="888888"/>
                </a:solidFill>
              </a:defRPr>
            </a:lvl8pPr>
            <a:lvl9pPr marL="4114800" lvl="8" indent="-228600" algn="l">
              <a:lnSpc>
                <a:spcPct val="100000"/>
              </a:lnSpc>
              <a:spcBef>
                <a:spcPts val="320"/>
              </a:spcBef>
              <a:spcAft>
                <a:spcPts val="0"/>
              </a:spcAft>
              <a:buClr>
                <a:srgbClr val="888888"/>
              </a:buClr>
              <a:buSzPts val="1600"/>
              <a:buNone/>
              <a:defRPr sz="1600">
                <a:solidFill>
                  <a:srgbClr val="888888"/>
                </a:solidFill>
              </a:defRPr>
            </a:lvl9pPr>
          </a:lstStyle>
          <a:p>
            <a:endParaRPr/>
          </a:p>
        </p:txBody>
      </p:sp>
      <p:grpSp>
        <p:nvGrpSpPr>
          <p:cNvPr id="130" name="Google Shape;130;p55"/>
          <p:cNvGrpSpPr/>
          <p:nvPr/>
        </p:nvGrpSpPr>
        <p:grpSpPr>
          <a:xfrm>
            <a:off x="5952624" y="3540761"/>
            <a:ext cx="2932296" cy="3590861"/>
            <a:chOff x="3585030" y="2647904"/>
            <a:chExt cx="2665724" cy="3168407"/>
          </a:xfrm>
        </p:grpSpPr>
        <p:pic>
          <p:nvPicPr>
            <p:cNvPr id="131" name="Google Shape;131;p55" descr="AsphaltMaze-M.jpg"/>
            <p:cNvPicPr preferRelativeResize="0"/>
            <p:nvPr/>
          </p:nvPicPr>
          <p:blipFill rotWithShape="1">
            <a:blip r:embed="rId2">
              <a:alphaModFix/>
            </a:blip>
            <a:srcRect/>
            <a:stretch/>
          </p:blipFill>
          <p:spPr>
            <a:xfrm>
              <a:off x="3585030" y="2647904"/>
              <a:ext cx="2665724" cy="2217690"/>
            </a:xfrm>
            <a:prstGeom prst="rect">
              <a:avLst/>
            </a:prstGeom>
            <a:noFill/>
            <a:ln>
              <a:noFill/>
            </a:ln>
          </p:spPr>
        </p:pic>
        <p:sp>
          <p:nvSpPr>
            <p:cNvPr id="132" name="Google Shape;132;p55" descr="CompassFPO-KO.tif"/>
            <p:cNvSpPr/>
            <p:nvPr/>
          </p:nvSpPr>
          <p:spPr>
            <a:xfrm>
              <a:off x="4191000" y="4275845"/>
              <a:ext cx="1430735" cy="1540466"/>
            </a:xfrm>
            <a:prstGeom prst="rect">
              <a:avLst/>
            </a:prstGeom>
            <a:solidFill>
              <a:srgbClr val="FFFFFF"/>
            </a:solidFill>
            <a:ln>
              <a:noFill/>
            </a:ln>
          </p:spPr>
        </p:sp>
      </p:grpSp>
      <p:sp>
        <p:nvSpPr>
          <p:cNvPr id="133" name="Google Shape;133;p55"/>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34" name="Google Shape;134;p55"/>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55"/>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6"/>
        <p:cNvGrpSpPr/>
        <p:nvPr/>
      </p:nvGrpSpPr>
      <p:grpSpPr>
        <a:xfrm>
          <a:off x="0" y="0"/>
          <a:ext cx="0" cy="0"/>
          <a:chOff x="0" y="0"/>
          <a:chExt cx="0" cy="0"/>
        </a:xfrm>
      </p:grpSpPr>
      <p:sp>
        <p:nvSpPr>
          <p:cNvPr id="137" name="Google Shape;137;p56"/>
          <p:cNvSpPr txBox="1">
            <a:spLocks noGrp="1"/>
          </p:cNvSpPr>
          <p:nvPr>
            <p:ph type="title"/>
          </p:nvPr>
        </p:nvSpPr>
        <p:spPr>
          <a:xfrm>
            <a:off x="502921" y="309457"/>
            <a:ext cx="3309144" cy="131699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AEEF"/>
              </a:buClr>
              <a:buSzPts val="2200"/>
              <a:buFont typeface="Arial"/>
              <a:buNone/>
              <a:defRPr sz="2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56"/>
          <p:cNvSpPr txBox="1">
            <a:spLocks noGrp="1"/>
          </p:cNvSpPr>
          <p:nvPr>
            <p:ph type="body" idx="1"/>
          </p:nvPr>
        </p:nvSpPr>
        <p:spPr>
          <a:xfrm>
            <a:off x="3932555" y="309457"/>
            <a:ext cx="5622925" cy="663352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720"/>
              </a:spcBef>
              <a:spcAft>
                <a:spcPts val="0"/>
              </a:spcAft>
              <a:buClr>
                <a:srgbClr val="00548C"/>
              </a:buClr>
              <a:buSzPts val="3600"/>
              <a:buNone/>
              <a:defRPr sz="3600"/>
            </a:lvl1pPr>
            <a:lvl2pPr marL="914400" lvl="1" indent="-425450" algn="l">
              <a:lnSpc>
                <a:spcPct val="100000"/>
              </a:lnSpc>
              <a:spcBef>
                <a:spcPts val="620"/>
              </a:spcBef>
              <a:spcAft>
                <a:spcPts val="0"/>
              </a:spcAft>
              <a:buClr>
                <a:srgbClr val="7F7F7F"/>
              </a:buClr>
              <a:buSzPts val="3100"/>
              <a:buChar char="•"/>
              <a:defRPr sz="3100"/>
            </a:lvl2pPr>
            <a:lvl3pPr marL="1371600" lvl="2" indent="-400050" algn="l">
              <a:lnSpc>
                <a:spcPct val="100000"/>
              </a:lnSpc>
              <a:spcBef>
                <a:spcPts val="540"/>
              </a:spcBef>
              <a:spcAft>
                <a:spcPts val="0"/>
              </a:spcAft>
              <a:buClr>
                <a:srgbClr val="7F7F7F"/>
              </a:buClr>
              <a:buSzPts val="2700"/>
              <a:buChar char="o"/>
              <a:defRPr sz="2700"/>
            </a:lvl3pPr>
            <a:lvl4pPr marL="1828800" lvl="3" indent="-368300" algn="l">
              <a:lnSpc>
                <a:spcPct val="100000"/>
              </a:lnSpc>
              <a:spcBef>
                <a:spcPts val="440"/>
              </a:spcBef>
              <a:spcAft>
                <a:spcPts val="0"/>
              </a:spcAft>
              <a:buClr>
                <a:schemeClr val="dk1"/>
              </a:buClr>
              <a:buSzPts val="2200"/>
              <a:buChar char="–"/>
              <a:defRPr sz="2200"/>
            </a:lvl4pPr>
            <a:lvl5pPr marL="2286000" lvl="4" indent="-368300" algn="l">
              <a:lnSpc>
                <a:spcPct val="100000"/>
              </a:lnSpc>
              <a:spcBef>
                <a:spcPts val="440"/>
              </a:spcBef>
              <a:spcAft>
                <a:spcPts val="0"/>
              </a:spcAft>
              <a:buClr>
                <a:schemeClr val="dk1"/>
              </a:buClr>
              <a:buSzPts val="2200"/>
              <a:buChar char="»"/>
              <a:defRPr sz="2200"/>
            </a:lvl5pPr>
            <a:lvl6pPr marL="2743200" lvl="5" indent="-368300" algn="l">
              <a:lnSpc>
                <a:spcPct val="100000"/>
              </a:lnSpc>
              <a:spcBef>
                <a:spcPts val="440"/>
              </a:spcBef>
              <a:spcAft>
                <a:spcPts val="0"/>
              </a:spcAft>
              <a:buClr>
                <a:schemeClr val="dk1"/>
              </a:buClr>
              <a:buSzPts val="2200"/>
              <a:buChar char="•"/>
              <a:defRPr sz="2200"/>
            </a:lvl6pPr>
            <a:lvl7pPr marL="3200400" lvl="6" indent="-368300" algn="l">
              <a:lnSpc>
                <a:spcPct val="100000"/>
              </a:lnSpc>
              <a:spcBef>
                <a:spcPts val="440"/>
              </a:spcBef>
              <a:spcAft>
                <a:spcPts val="0"/>
              </a:spcAft>
              <a:buClr>
                <a:schemeClr val="dk1"/>
              </a:buClr>
              <a:buSzPts val="2200"/>
              <a:buChar char="•"/>
              <a:defRPr sz="2200"/>
            </a:lvl7pPr>
            <a:lvl8pPr marL="3657600" lvl="7" indent="-368300" algn="l">
              <a:lnSpc>
                <a:spcPct val="100000"/>
              </a:lnSpc>
              <a:spcBef>
                <a:spcPts val="440"/>
              </a:spcBef>
              <a:spcAft>
                <a:spcPts val="0"/>
              </a:spcAft>
              <a:buClr>
                <a:schemeClr val="dk1"/>
              </a:buClr>
              <a:buSzPts val="2200"/>
              <a:buChar char="•"/>
              <a:defRPr sz="2200"/>
            </a:lvl8pPr>
            <a:lvl9pPr marL="4114800" lvl="8" indent="-368300" algn="l">
              <a:lnSpc>
                <a:spcPct val="100000"/>
              </a:lnSpc>
              <a:spcBef>
                <a:spcPts val="440"/>
              </a:spcBef>
              <a:spcAft>
                <a:spcPts val="0"/>
              </a:spcAft>
              <a:buClr>
                <a:schemeClr val="dk1"/>
              </a:buClr>
              <a:buSzPts val="2200"/>
              <a:buChar char="•"/>
              <a:defRPr sz="2200"/>
            </a:lvl9pPr>
          </a:lstStyle>
          <a:p>
            <a:endParaRPr/>
          </a:p>
        </p:txBody>
      </p:sp>
      <p:sp>
        <p:nvSpPr>
          <p:cNvPr id="139" name="Google Shape;139;p56"/>
          <p:cNvSpPr txBox="1">
            <a:spLocks noGrp="1"/>
          </p:cNvSpPr>
          <p:nvPr>
            <p:ph type="body" idx="2"/>
          </p:nvPr>
        </p:nvSpPr>
        <p:spPr>
          <a:xfrm>
            <a:off x="502921" y="1626447"/>
            <a:ext cx="3309144" cy="531653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20"/>
              </a:spcBef>
              <a:spcAft>
                <a:spcPts val="0"/>
              </a:spcAft>
              <a:buClr>
                <a:srgbClr val="00548C"/>
              </a:buClr>
              <a:buSzPts val="1600"/>
              <a:buNone/>
              <a:defRPr sz="1600"/>
            </a:lvl1pPr>
            <a:lvl2pPr marL="914400" lvl="1" indent="-228600" algn="l">
              <a:lnSpc>
                <a:spcPct val="100000"/>
              </a:lnSpc>
              <a:spcBef>
                <a:spcPts val="260"/>
              </a:spcBef>
              <a:spcAft>
                <a:spcPts val="0"/>
              </a:spcAft>
              <a:buClr>
                <a:srgbClr val="7F7F7F"/>
              </a:buClr>
              <a:buSzPts val="1300"/>
              <a:buNone/>
              <a:defRPr sz="1300"/>
            </a:lvl2pPr>
            <a:lvl3pPr marL="1371600" lvl="2" indent="-228600" algn="l">
              <a:lnSpc>
                <a:spcPct val="100000"/>
              </a:lnSpc>
              <a:spcBef>
                <a:spcPts val="220"/>
              </a:spcBef>
              <a:spcAft>
                <a:spcPts val="0"/>
              </a:spcAft>
              <a:buClr>
                <a:srgbClr val="7F7F7F"/>
              </a:buClr>
              <a:buSzPts val="1100"/>
              <a:buNone/>
              <a:defRPr sz="1100"/>
            </a:lvl3pPr>
            <a:lvl4pPr marL="1828800" lvl="3" indent="-228600" algn="l">
              <a:lnSpc>
                <a:spcPct val="100000"/>
              </a:lnSpc>
              <a:spcBef>
                <a:spcPts val="200"/>
              </a:spcBef>
              <a:spcAft>
                <a:spcPts val="0"/>
              </a:spcAft>
              <a:buClr>
                <a:schemeClr val="dk1"/>
              </a:buClr>
              <a:buSzPts val="1000"/>
              <a:buNone/>
              <a:defRPr sz="1000"/>
            </a:lvl4pPr>
            <a:lvl5pPr marL="2286000" lvl="4" indent="-228600" algn="l">
              <a:lnSpc>
                <a:spcPct val="100000"/>
              </a:lnSpc>
              <a:spcBef>
                <a:spcPts val="200"/>
              </a:spcBef>
              <a:spcAft>
                <a:spcPts val="0"/>
              </a:spcAft>
              <a:buClr>
                <a:schemeClr val="dk1"/>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140" name="Google Shape;140;p56"/>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1" name="Google Shape;141;p56"/>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2"/>
        <p:cNvGrpSpPr/>
        <p:nvPr/>
      </p:nvGrpSpPr>
      <p:grpSpPr>
        <a:xfrm>
          <a:off x="0" y="0"/>
          <a:ext cx="0" cy="0"/>
          <a:chOff x="0" y="0"/>
          <a:chExt cx="0" cy="0"/>
        </a:xfrm>
      </p:grpSpPr>
      <p:sp>
        <p:nvSpPr>
          <p:cNvPr id="143" name="Google Shape;143;p57"/>
          <p:cNvSpPr txBox="1">
            <a:spLocks noGrp="1"/>
          </p:cNvSpPr>
          <p:nvPr>
            <p:ph type="title"/>
          </p:nvPr>
        </p:nvSpPr>
        <p:spPr>
          <a:xfrm>
            <a:off x="335280" y="863600"/>
            <a:ext cx="9304021" cy="69088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57"/>
          <p:cNvSpPr txBox="1">
            <a:spLocks noGrp="1"/>
          </p:cNvSpPr>
          <p:nvPr>
            <p:ph type="body" idx="1"/>
          </p:nvPr>
        </p:nvSpPr>
        <p:spPr>
          <a:xfrm rot="5400000">
            <a:off x="2310130" y="-334010"/>
            <a:ext cx="5354320" cy="930402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60"/>
              </a:spcBef>
              <a:spcAft>
                <a:spcPts val="0"/>
              </a:spcAft>
              <a:buClr>
                <a:srgbClr val="00548C"/>
              </a:buClr>
              <a:buSzPts val="1800"/>
              <a:buNone/>
              <a:defRPr/>
            </a:lvl1pPr>
            <a:lvl2pPr marL="914400" lvl="1" indent="-342900" algn="l">
              <a:lnSpc>
                <a:spcPct val="100000"/>
              </a:lnSpc>
              <a:spcBef>
                <a:spcPts val="360"/>
              </a:spcBef>
              <a:spcAft>
                <a:spcPts val="0"/>
              </a:spcAft>
              <a:buClr>
                <a:srgbClr val="7F7F7F"/>
              </a:buClr>
              <a:buSzPts val="1800"/>
              <a:buChar char="•"/>
              <a:defRPr/>
            </a:lvl2pPr>
            <a:lvl3pPr marL="1371600" lvl="2" indent="-342900" algn="l">
              <a:lnSpc>
                <a:spcPct val="100000"/>
              </a:lnSpc>
              <a:spcBef>
                <a:spcPts val="360"/>
              </a:spcBef>
              <a:spcAft>
                <a:spcPts val="0"/>
              </a:spcAft>
              <a:buClr>
                <a:srgbClr val="7F7F7F"/>
              </a:buClr>
              <a:buSzPts val="1800"/>
              <a:buChar char="o"/>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5" name="Google Shape;145;p57"/>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46" name="Google Shape;146;p57"/>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7" name="Google Shape;147;p57"/>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8"/>
        <p:cNvGrpSpPr/>
        <p:nvPr/>
      </p:nvGrpSpPr>
      <p:grpSpPr>
        <a:xfrm>
          <a:off x="0" y="0"/>
          <a:ext cx="0" cy="0"/>
          <a:chOff x="0" y="0"/>
          <a:chExt cx="0" cy="0"/>
        </a:xfrm>
      </p:grpSpPr>
      <p:sp>
        <p:nvSpPr>
          <p:cNvPr id="149" name="Google Shape;149;p58"/>
          <p:cNvSpPr txBox="1">
            <a:spLocks noGrp="1"/>
          </p:cNvSpPr>
          <p:nvPr>
            <p:ph type="title"/>
          </p:nvPr>
        </p:nvSpPr>
        <p:spPr>
          <a:xfrm rot="5400000">
            <a:off x="5108046" y="2495551"/>
            <a:ext cx="6631728" cy="226314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58"/>
          <p:cNvSpPr txBox="1">
            <a:spLocks noGrp="1"/>
          </p:cNvSpPr>
          <p:nvPr>
            <p:ph type="body" idx="1"/>
          </p:nvPr>
        </p:nvSpPr>
        <p:spPr>
          <a:xfrm rot="5400000">
            <a:off x="497946" y="316231"/>
            <a:ext cx="6631728" cy="66217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60"/>
              </a:spcBef>
              <a:spcAft>
                <a:spcPts val="0"/>
              </a:spcAft>
              <a:buClr>
                <a:srgbClr val="00548C"/>
              </a:buClr>
              <a:buSzPts val="1800"/>
              <a:buNone/>
              <a:defRPr/>
            </a:lvl1pPr>
            <a:lvl2pPr marL="914400" lvl="1" indent="-342900" algn="l">
              <a:lnSpc>
                <a:spcPct val="100000"/>
              </a:lnSpc>
              <a:spcBef>
                <a:spcPts val="360"/>
              </a:spcBef>
              <a:spcAft>
                <a:spcPts val="0"/>
              </a:spcAft>
              <a:buClr>
                <a:srgbClr val="7F7F7F"/>
              </a:buClr>
              <a:buSzPts val="1800"/>
              <a:buChar char="•"/>
              <a:defRPr/>
            </a:lvl2pPr>
            <a:lvl3pPr marL="1371600" lvl="2" indent="-342900" algn="l">
              <a:lnSpc>
                <a:spcPct val="100000"/>
              </a:lnSpc>
              <a:spcBef>
                <a:spcPts val="360"/>
              </a:spcBef>
              <a:spcAft>
                <a:spcPts val="0"/>
              </a:spcAft>
              <a:buClr>
                <a:srgbClr val="7F7F7F"/>
              </a:buClr>
              <a:buSzPts val="1800"/>
              <a:buChar char="o"/>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1" name="Google Shape;151;p58"/>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52" name="Google Shape;152;p58"/>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3" name="Google Shape;153;p58"/>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54"/>
        <p:cNvGrpSpPr/>
        <p:nvPr/>
      </p:nvGrpSpPr>
      <p:grpSpPr>
        <a:xfrm>
          <a:off x="0" y="0"/>
          <a:ext cx="0" cy="0"/>
          <a:chOff x="0" y="0"/>
          <a:chExt cx="0" cy="0"/>
        </a:xfrm>
      </p:grpSpPr>
      <p:sp>
        <p:nvSpPr>
          <p:cNvPr id="155" name="Google Shape;155;p59"/>
          <p:cNvSpPr/>
          <p:nvPr/>
        </p:nvSpPr>
        <p:spPr>
          <a:xfrm>
            <a:off x="0" y="0"/>
            <a:ext cx="10058400" cy="7461504"/>
          </a:xfrm>
          <a:prstGeom prst="rect">
            <a:avLst/>
          </a:prstGeom>
          <a:gradFill>
            <a:gsLst>
              <a:gs pos="0">
                <a:srgbClr val="D8D8D8"/>
              </a:gs>
              <a:gs pos="40000">
                <a:schemeClr val="lt1"/>
              </a:gs>
              <a:gs pos="100000">
                <a:schemeClr val="lt1"/>
              </a:gs>
            </a:gsLst>
            <a:lin ang="5400000" scaled="0"/>
          </a:gradFill>
          <a:ln>
            <a:noFill/>
          </a:ln>
        </p:spPr>
        <p:txBody>
          <a:bodyPr spcFirstLastPara="1" wrap="square" lIns="101875" tIns="50925" rIns="101875" bIns="509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156" name="Google Shape;156;p59"/>
          <p:cNvSpPr txBox="1">
            <a:spLocks noGrp="1"/>
          </p:cNvSpPr>
          <p:nvPr>
            <p:ph type="title"/>
          </p:nvPr>
        </p:nvSpPr>
        <p:spPr>
          <a:xfrm>
            <a:off x="502920" y="310896"/>
            <a:ext cx="9052560" cy="1295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00AEEF"/>
              </a:buClr>
              <a:buSzPts val="4700"/>
              <a:buFont typeface="Arial"/>
              <a:buNone/>
              <a:defRPr sz="4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59"/>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58" name="Google Shape;158;p59"/>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9" name="Google Shape;159;p59"/>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8"/>
        <p:cNvGrpSpPr/>
        <p:nvPr/>
      </p:nvGrpSpPr>
      <p:grpSpPr>
        <a:xfrm>
          <a:off x="0" y="0"/>
          <a:ext cx="0" cy="0"/>
          <a:chOff x="0" y="0"/>
          <a:chExt cx="0" cy="0"/>
        </a:xfrm>
      </p:grpSpPr>
      <p:sp>
        <p:nvSpPr>
          <p:cNvPr id="169" name="Google Shape;169;p46"/>
          <p:cNvSpPr txBox="1">
            <a:spLocks noGrp="1"/>
          </p:cNvSpPr>
          <p:nvPr>
            <p:ph type="title"/>
          </p:nvPr>
        </p:nvSpPr>
        <p:spPr>
          <a:xfrm>
            <a:off x="335280" y="863600"/>
            <a:ext cx="9304021" cy="69088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6"/>
          <p:cNvSpPr txBox="1">
            <a:spLocks noGrp="1"/>
          </p:cNvSpPr>
          <p:nvPr>
            <p:ph type="body" idx="1"/>
          </p:nvPr>
        </p:nvSpPr>
        <p:spPr>
          <a:xfrm>
            <a:off x="335280" y="1640840"/>
            <a:ext cx="9304021" cy="530214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114"/>
              </a:spcBef>
              <a:spcAft>
                <a:spcPts val="0"/>
              </a:spcAft>
              <a:buClr>
                <a:srgbClr val="00548C"/>
              </a:buClr>
              <a:buSzPts val="2700"/>
              <a:buNone/>
              <a:defRPr/>
            </a:lvl1pPr>
            <a:lvl2pPr marL="914400" lvl="1" indent="-374650" algn="l">
              <a:lnSpc>
                <a:spcPct val="90000"/>
              </a:lnSpc>
              <a:spcBef>
                <a:spcPts val="1114"/>
              </a:spcBef>
              <a:spcAft>
                <a:spcPts val="0"/>
              </a:spcAft>
              <a:buClr>
                <a:srgbClr val="7F7F7F"/>
              </a:buClr>
              <a:buSzPts val="2300"/>
              <a:buChar char="•"/>
              <a:defRPr/>
            </a:lvl2pPr>
            <a:lvl3pPr marL="1371600" lvl="2" indent="-355600" algn="l">
              <a:lnSpc>
                <a:spcPct val="90000"/>
              </a:lnSpc>
              <a:spcBef>
                <a:spcPts val="1114"/>
              </a:spcBef>
              <a:spcAft>
                <a:spcPts val="0"/>
              </a:spcAft>
              <a:buClr>
                <a:srgbClr val="7F7F7F"/>
              </a:buClr>
              <a:buSzPts val="2000"/>
              <a:buChar char="o"/>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71" name="Google Shape;171;p46"/>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
        <p:nvSpPr>
          <p:cNvPr id="172" name="Google Shape;172;p46"/>
          <p:cNvSpPr/>
          <p:nvPr/>
        </p:nvSpPr>
        <p:spPr>
          <a:xfrm>
            <a:off x="9444376" y="7435668"/>
            <a:ext cx="389850" cy="292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n-US" sz="1300" b="1" i="0" u="none" strike="noStrike" cap="none">
                <a:solidFill>
                  <a:srgbClr val="000000"/>
                </a:solidFill>
                <a:latin typeface="Arial"/>
                <a:ea typeface="Arial"/>
                <a:cs typeface="Arial"/>
                <a:sym typeface="Arial"/>
              </a:rPr>
              <a:t>‹#›</a:t>
            </a:fld>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 - Bullet Slide">
  <p:cSld name="4 - Bullet Slide">
    <p:spTree>
      <p:nvGrpSpPr>
        <p:cNvPr id="1" name="Shape 173"/>
        <p:cNvGrpSpPr/>
        <p:nvPr/>
      </p:nvGrpSpPr>
      <p:grpSpPr>
        <a:xfrm>
          <a:off x="0" y="0"/>
          <a:ext cx="0" cy="0"/>
          <a:chOff x="0" y="0"/>
          <a:chExt cx="0" cy="0"/>
        </a:xfrm>
      </p:grpSpPr>
      <p:sp>
        <p:nvSpPr>
          <p:cNvPr id="174" name="Google Shape;174;p47"/>
          <p:cNvSpPr txBox="1">
            <a:spLocks noGrp="1"/>
          </p:cNvSpPr>
          <p:nvPr>
            <p:ph type="ctrTitle"/>
          </p:nvPr>
        </p:nvSpPr>
        <p:spPr>
          <a:xfrm>
            <a:off x="32331" y="499658"/>
            <a:ext cx="9665469" cy="568566"/>
          </a:xfrm>
          <a:prstGeom prst="rect">
            <a:avLst/>
          </a:prstGeom>
          <a:noFill/>
          <a:ln>
            <a:noFill/>
          </a:ln>
        </p:spPr>
        <p:txBody>
          <a:bodyPr spcFirstLastPara="1" wrap="square" lIns="305625" tIns="0" rIns="0" bIns="0" anchor="t" anchorCtr="0">
            <a:normAutofit/>
          </a:bodyPr>
          <a:lstStyle>
            <a:lvl1pPr lvl="0" algn="l">
              <a:lnSpc>
                <a:spcPct val="100000"/>
              </a:lnSpc>
              <a:spcBef>
                <a:spcPts val="1085"/>
              </a:spcBef>
              <a:spcAft>
                <a:spcPts val="0"/>
              </a:spcAft>
              <a:buClr>
                <a:srgbClr val="0067AB"/>
              </a:buClr>
              <a:buSzPts val="3100"/>
              <a:buFont typeface="Calibri"/>
              <a:buNone/>
              <a:defRPr sz="3100" b="1">
                <a:solidFill>
                  <a:srgbClr val="0067A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47"/>
          <p:cNvSpPr txBox="1">
            <a:spLocks noGrp="1"/>
          </p:cNvSpPr>
          <p:nvPr>
            <p:ph type="subTitle" idx="1"/>
          </p:nvPr>
        </p:nvSpPr>
        <p:spPr>
          <a:xfrm>
            <a:off x="47148" y="158327"/>
            <a:ext cx="9645506" cy="460587"/>
          </a:xfrm>
          <a:prstGeom prst="rect">
            <a:avLst/>
          </a:prstGeom>
          <a:noFill/>
          <a:ln>
            <a:noFill/>
          </a:ln>
        </p:spPr>
        <p:txBody>
          <a:bodyPr spcFirstLastPara="1" wrap="square" lIns="305625" tIns="152800" rIns="0" bIns="0" anchor="t" anchorCtr="0">
            <a:normAutofit/>
          </a:bodyPr>
          <a:lstStyle>
            <a:lvl1pPr lvl="0" algn="l">
              <a:lnSpc>
                <a:spcPct val="100000"/>
              </a:lnSpc>
              <a:spcBef>
                <a:spcPts val="560"/>
              </a:spcBef>
              <a:spcAft>
                <a:spcPts val="0"/>
              </a:spcAft>
              <a:buClr>
                <a:srgbClr val="757561"/>
              </a:buClr>
              <a:buSzPts val="1600"/>
              <a:buFont typeface="Noto Sans Symbols"/>
              <a:buNone/>
              <a:defRPr sz="1600" b="1" cap="none">
                <a:solidFill>
                  <a:srgbClr val="757561"/>
                </a:solidFill>
                <a:latin typeface="Calibri"/>
                <a:ea typeface="Calibri"/>
                <a:cs typeface="Calibri"/>
                <a:sym typeface="Calibri"/>
              </a:defRPr>
            </a:lvl1pPr>
            <a:lvl2pPr lvl="1" algn="l">
              <a:lnSpc>
                <a:spcPct val="100000"/>
              </a:lnSpc>
              <a:spcBef>
                <a:spcPts val="360"/>
              </a:spcBef>
              <a:spcAft>
                <a:spcPts val="0"/>
              </a:spcAft>
              <a:buClr>
                <a:srgbClr val="7F7F7F"/>
              </a:buClr>
              <a:buSzPts val="1800"/>
              <a:buChar char="•"/>
              <a:defRPr/>
            </a:lvl2pPr>
            <a:lvl3pPr lvl="2" algn="l">
              <a:lnSpc>
                <a:spcPct val="100000"/>
              </a:lnSpc>
              <a:spcBef>
                <a:spcPts val="360"/>
              </a:spcBef>
              <a:spcAft>
                <a:spcPts val="0"/>
              </a:spcAft>
              <a:buClr>
                <a:srgbClr val="7F7F7F"/>
              </a:buClr>
              <a:buSzPts val="1800"/>
              <a:buChar char="o"/>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sp>
        <p:nvSpPr>
          <p:cNvPr id="176" name="Google Shape;176;p47"/>
          <p:cNvSpPr txBox="1">
            <a:spLocks noGrp="1"/>
          </p:cNvSpPr>
          <p:nvPr>
            <p:ph type="body" idx="2"/>
          </p:nvPr>
        </p:nvSpPr>
        <p:spPr>
          <a:xfrm>
            <a:off x="236617" y="1430338"/>
            <a:ext cx="9461183" cy="574494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40"/>
              </a:spcBef>
              <a:spcAft>
                <a:spcPts val="0"/>
              </a:spcAft>
              <a:buClr>
                <a:srgbClr val="00548C"/>
              </a:buClr>
              <a:buSzPts val="2700"/>
              <a:buNone/>
              <a:defRPr>
                <a:latin typeface="Calibri"/>
                <a:ea typeface="Calibri"/>
                <a:cs typeface="Calibri"/>
                <a:sym typeface="Calibri"/>
              </a:defRPr>
            </a:lvl1pPr>
            <a:lvl2pPr marL="914400" lvl="1" indent="-374650" algn="l">
              <a:lnSpc>
                <a:spcPct val="100000"/>
              </a:lnSpc>
              <a:spcBef>
                <a:spcPts val="460"/>
              </a:spcBef>
              <a:spcAft>
                <a:spcPts val="0"/>
              </a:spcAft>
              <a:buClr>
                <a:srgbClr val="7F7F7F"/>
              </a:buClr>
              <a:buSzPts val="2300"/>
              <a:buChar char="•"/>
              <a:defRPr>
                <a:latin typeface="Calibri"/>
                <a:ea typeface="Calibri"/>
                <a:cs typeface="Calibri"/>
                <a:sym typeface="Calibri"/>
              </a:defRPr>
            </a:lvl2pPr>
            <a:lvl3pPr marL="1371600" lvl="2" indent="-355600" algn="l">
              <a:lnSpc>
                <a:spcPct val="100000"/>
              </a:lnSpc>
              <a:spcBef>
                <a:spcPts val="400"/>
              </a:spcBef>
              <a:spcAft>
                <a:spcPts val="0"/>
              </a:spcAft>
              <a:buClr>
                <a:srgbClr val="7F7F7F"/>
              </a:buClr>
              <a:buSzPts val="2000"/>
              <a:buFont typeface="Arial"/>
              <a:buChar char="•"/>
              <a:defRPr i="0">
                <a:latin typeface="Calibri"/>
                <a:ea typeface="Calibri"/>
                <a:cs typeface="Calibri"/>
                <a:sym typeface="Calibri"/>
              </a:defRPr>
            </a:lvl3pPr>
            <a:lvl4pPr marL="1828800" lvl="3" indent="-368300" algn="l">
              <a:lnSpc>
                <a:spcPct val="100000"/>
              </a:lnSpc>
              <a:spcBef>
                <a:spcPts val="440"/>
              </a:spcBef>
              <a:spcAft>
                <a:spcPts val="0"/>
              </a:spcAft>
              <a:buClr>
                <a:schemeClr val="dk1"/>
              </a:buClr>
              <a:buSzPts val="2200"/>
              <a:buChar char="–"/>
              <a:defRPr>
                <a:latin typeface="Calibri"/>
                <a:ea typeface="Calibri"/>
                <a:cs typeface="Calibri"/>
                <a:sym typeface="Calibri"/>
              </a:defRPr>
            </a:lvl4pPr>
            <a:lvl5pPr marL="2286000" lvl="4" indent="-368300" algn="l">
              <a:lnSpc>
                <a:spcPct val="100000"/>
              </a:lnSpc>
              <a:spcBef>
                <a:spcPts val="440"/>
              </a:spcBef>
              <a:spcAft>
                <a:spcPts val="0"/>
              </a:spcAft>
              <a:buClr>
                <a:schemeClr val="dk1"/>
              </a:buClr>
              <a:buSzPts val="22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7" name="Google Shape;177;p47"/>
          <p:cNvSpPr txBox="1"/>
          <p:nvPr/>
        </p:nvSpPr>
        <p:spPr>
          <a:xfrm>
            <a:off x="9073516" y="7461145"/>
            <a:ext cx="745649" cy="313055"/>
          </a:xfrm>
          <a:prstGeom prst="rect">
            <a:avLst/>
          </a:prstGeom>
          <a:noFill/>
          <a:ln>
            <a:noFill/>
          </a:ln>
        </p:spPr>
        <p:txBody>
          <a:bodyPr spcFirstLastPara="1" wrap="square" lIns="101875" tIns="50925" rIns="101875" bIns="50925" anchor="t" anchorCtr="0">
            <a:sp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1" i="0" u="none" strike="noStrike" cap="none">
                <a:solidFill>
                  <a:srgbClr val="FFFFFF"/>
                </a:solidFill>
                <a:latin typeface="Arial"/>
                <a:ea typeface="Arial"/>
                <a:cs typeface="Arial"/>
                <a:sym typeface="Arial"/>
              </a:rPr>
              <a:t>‹#›</a:t>
            </a:fld>
            <a:endParaRPr sz="1300" b="1"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8"/>
        <p:cNvGrpSpPr/>
        <p:nvPr/>
      </p:nvGrpSpPr>
      <p:grpSpPr>
        <a:xfrm>
          <a:off x="0" y="0"/>
          <a:ext cx="0" cy="0"/>
          <a:chOff x="0" y="0"/>
          <a:chExt cx="0" cy="0"/>
        </a:xfrm>
      </p:grpSpPr>
      <p:pic>
        <p:nvPicPr>
          <p:cNvPr id="179" name="Google Shape;179;p60"/>
          <p:cNvPicPr preferRelativeResize="0"/>
          <p:nvPr/>
        </p:nvPicPr>
        <p:blipFill rotWithShape="1">
          <a:blip r:embed="rId2">
            <a:alphaModFix/>
          </a:blip>
          <a:srcRect/>
          <a:stretch/>
        </p:blipFill>
        <p:spPr>
          <a:xfrm>
            <a:off x="4530" y="3809459"/>
            <a:ext cx="10053870" cy="3198576"/>
          </a:xfrm>
          <a:prstGeom prst="rect">
            <a:avLst/>
          </a:prstGeom>
          <a:noFill/>
          <a:ln>
            <a:noFill/>
          </a:ln>
        </p:spPr>
      </p:pic>
      <p:sp>
        <p:nvSpPr>
          <p:cNvPr id="180" name="Google Shape;180;p60"/>
          <p:cNvSpPr txBox="1">
            <a:spLocks noGrp="1"/>
          </p:cNvSpPr>
          <p:nvPr>
            <p:ph type="ctrTitle"/>
          </p:nvPr>
        </p:nvSpPr>
        <p:spPr>
          <a:xfrm>
            <a:off x="1592580" y="2159001"/>
            <a:ext cx="7208520" cy="1212638"/>
          </a:xfrm>
          <a:prstGeom prst="rect">
            <a:avLst/>
          </a:prstGeom>
          <a:noFill/>
          <a:ln>
            <a:noFill/>
          </a:ln>
        </p:spPr>
        <p:txBody>
          <a:bodyPr spcFirstLastPara="1" wrap="square" lIns="0" tIns="0" rIns="0" bIns="0" anchor="b" anchorCtr="0">
            <a:normAutofit/>
          </a:bodyPr>
          <a:lstStyle>
            <a:lvl1pPr lvl="0" algn="r">
              <a:lnSpc>
                <a:spcPct val="100000"/>
              </a:lnSpc>
              <a:spcBef>
                <a:spcPts val="0"/>
              </a:spcBef>
              <a:spcAft>
                <a:spcPts val="0"/>
              </a:spcAft>
              <a:buClr>
                <a:srgbClr val="00AEEF"/>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60"/>
          <p:cNvSpPr txBox="1">
            <a:spLocks noGrp="1"/>
          </p:cNvSpPr>
          <p:nvPr>
            <p:ph type="subTitle" idx="1"/>
          </p:nvPr>
        </p:nvSpPr>
        <p:spPr>
          <a:xfrm>
            <a:off x="1592580" y="3411220"/>
            <a:ext cx="7208520" cy="993140"/>
          </a:xfrm>
          <a:prstGeom prst="rect">
            <a:avLst/>
          </a:prstGeom>
          <a:noFill/>
          <a:ln>
            <a:noFill/>
          </a:ln>
        </p:spPr>
        <p:txBody>
          <a:bodyPr spcFirstLastPara="1" wrap="square" lIns="0" tIns="0" rIns="0" bIns="0" anchor="t" anchorCtr="0">
            <a:normAutofit/>
          </a:bodyPr>
          <a:lstStyle>
            <a:lvl1pPr lvl="0" algn="r">
              <a:lnSpc>
                <a:spcPct val="100000"/>
              </a:lnSpc>
              <a:spcBef>
                <a:spcPts val="500"/>
              </a:spcBef>
              <a:spcAft>
                <a:spcPts val="0"/>
              </a:spcAft>
              <a:buClr>
                <a:srgbClr val="888888"/>
              </a:buClr>
              <a:buSzPts val="2500"/>
              <a:buNone/>
              <a:defRPr sz="2500">
                <a:solidFill>
                  <a:srgbClr val="888888"/>
                </a:solidFill>
                <a:latin typeface="Times New Roman"/>
                <a:ea typeface="Times New Roman"/>
                <a:cs typeface="Times New Roman"/>
                <a:sym typeface="Times New Roman"/>
              </a:defRPr>
            </a:lvl1pPr>
            <a:lvl2pPr lvl="1" algn="ctr">
              <a:lnSpc>
                <a:spcPct val="100000"/>
              </a:lnSpc>
              <a:spcBef>
                <a:spcPts val="460"/>
              </a:spcBef>
              <a:spcAft>
                <a:spcPts val="0"/>
              </a:spcAft>
              <a:buClr>
                <a:srgbClr val="888888"/>
              </a:buClr>
              <a:buSzPts val="2300"/>
              <a:buNone/>
              <a:defRPr>
                <a:solidFill>
                  <a:srgbClr val="888888"/>
                </a:solidFill>
              </a:defRPr>
            </a:lvl2pPr>
            <a:lvl3pPr lvl="2" algn="ctr">
              <a:lnSpc>
                <a:spcPct val="100000"/>
              </a:lnSpc>
              <a:spcBef>
                <a:spcPts val="400"/>
              </a:spcBef>
              <a:spcAft>
                <a:spcPts val="0"/>
              </a:spcAft>
              <a:buClr>
                <a:srgbClr val="888888"/>
              </a:buClr>
              <a:buSzPts val="2000"/>
              <a:buNone/>
              <a:defRPr>
                <a:solidFill>
                  <a:srgbClr val="888888"/>
                </a:solidFill>
              </a:defRPr>
            </a:lvl3pPr>
            <a:lvl4pPr lvl="3" algn="ctr">
              <a:lnSpc>
                <a:spcPct val="100000"/>
              </a:lnSpc>
              <a:spcBef>
                <a:spcPts val="440"/>
              </a:spcBef>
              <a:spcAft>
                <a:spcPts val="0"/>
              </a:spcAft>
              <a:buClr>
                <a:srgbClr val="888888"/>
              </a:buClr>
              <a:buSzPts val="2200"/>
              <a:buNone/>
              <a:defRPr>
                <a:solidFill>
                  <a:srgbClr val="888888"/>
                </a:solidFill>
              </a:defRPr>
            </a:lvl4pPr>
            <a:lvl5pPr lvl="4" algn="ctr">
              <a:lnSpc>
                <a:spcPct val="100000"/>
              </a:lnSpc>
              <a:spcBef>
                <a:spcPts val="440"/>
              </a:spcBef>
              <a:spcAft>
                <a:spcPts val="0"/>
              </a:spcAft>
              <a:buClr>
                <a:srgbClr val="888888"/>
              </a:buClr>
              <a:buSzPts val="2200"/>
              <a:buNone/>
              <a:defRPr>
                <a:solidFill>
                  <a:srgbClr val="888888"/>
                </a:solidFill>
              </a:defRPr>
            </a:lvl5pPr>
            <a:lvl6pPr lvl="5" algn="ctr">
              <a:lnSpc>
                <a:spcPct val="100000"/>
              </a:lnSpc>
              <a:spcBef>
                <a:spcPts val="440"/>
              </a:spcBef>
              <a:spcAft>
                <a:spcPts val="0"/>
              </a:spcAft>
              <a:buClr>
                <a:srgbClr val="888888"/>
              </a:buClr>
              <a:buSzPts val="2200"/>
              <a:buNone/>
              <a:defRPr>
                <a:solidFill>
                  <a:srgbClr val="888888"/>
                </a:solidFill>
              </a:defRPr>
            </a:lvl6pPr>
            <a:lvl7pPr lvl="6" algn="ctr">
              <a:lnSpc>
                <a:spcPct val="100000"/>
              </a:lnSpc>
              <a:spcBef>
                <a:spcPts val="440"/>
              </a:spcBef>
              <a:spcAft>
                <a:spcPts val="0"/>
              </a:spcAft>
              <a:buClr>
                <a:srgbClr val="888888"/>
              </a:buClr>
              <a:buSzPts val="2200"/>
              <a:buNone/>
              <a:defRPr>
                <a:solidFill>
                  <a:srgbClr val="888888"/>
                </a:solidFill>
              </a:defRPr>
            </a:lvl7pPr>
            <a:lvl8pPr lvl="7" algn="ctr">
              <a:lnSpc>
                <a:spcPct val="100000"/>
              </a:lnSpc>
              <a:spcBef>
                <a:spcPts val="440"/>
              </a:spcBef>
              <a:spcAft>
                <a:spcPts val="0"/>
              </a:spcAft>
              <a:buClr>
                <a:srgbClr val="888888"/>
              </a:buClr>
              <a:buSzPts val="2200"/>
              <a:buNone/>
              <a:defRPr>
                <a:solidFill>
                  <a:srgbClr val="888888"/>
                </a:solidFill>
              </a:defRPr>
            </a:lvl8pPr>
            <a:lvl9pPr lvl="8" algn="ctr">
              <a:lnSpc>
                <a:spcPct val="100000"/>
              </a:lnSpc>
              <a:spcBef>
                <a:spcPts val="440"/>
              </a:spcBef>
              <a:spcAft>
                <a:spcPts val="0"/>
              </a:spcAft>
              <a:buClr>
                <a:srgbClr val="888888"/>
              </a:buClr>
              <a:buSzPts val="2200"/>
              <a:buNone/>
              <a:defRPr>
                <a:solidFill>
                  <a:srgbClr val="888888"/>
                </a:solidFill>
              </a:defRPr>
            </a:lvl9pPr>
          </a:lstStyle>
          <a:p>
            <a:endParaRPr/>
          </a:p>
        </p:txBody>
      </p:sp>
      <p:sp>
        <p:nvSpPr>
          <p:cNvPr id="182" name="Google Shape;182;p60"/>
          <p:cNvSpPr txBox="1">
            <a:spLocks noGrp="1"/>
          </p:cNvSpPr>
          <p:nvPr>
            <p:ph type="sldNum" idx="12"/>
          </p:nvPr>
        </p:nvSpPr>
        <p:spPr>
          <a:xfrm>
            <a:off x="7292340" y="7203864"/>
            <a:ext cx="2346960" cy="41380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83"/>
        <p:cNvGrpSpPr/>
        <p:nvPr/>
      </p:nvGrpSpPr>
      <p:grpSpPr>
        <a:xfrm>
          <a:off x="0" y="0"/>
          <a:ext cx="0" cy="0"/>
          <a:chOff x="0" y="0"/>
          <a:chExt cx="0" cy="0"/>
        </a:xfrm>
      </p:grpSpPr>
      <p:sp>
        <p:nvSpPr>
          <p:cNvPr id="184" name="Google Shape;184;p61"/>
          <p:cNvSpPr txBox="1">
            <a:spLocks noGrp="1"/>
          </p:cNvSpPr>
          <p:nvPr>
            <p:ph type="ctrTitle"/>
          </p:nvPr>
        </p:nvSpPr>
        <p:spPr>
          <a:xfrm>
            <a:off x="1592580" y="1813561"/>
            <a:ext cx="7208520" cy="1212638"/>
          </a:xfrm>
          <a:prstGeom prst="rect">
            <a:avLst/>
          </a:prstGeom>
          <a:noFill/>
          <a:ln>
            <a:noFill/>
          </a:ln>
        </p:spPr>
        <p:txBody>
          <a:bodyPr spcFirstLastPara="1" wrap="square" lIns="0" tIns="0" rIns="0" bIns="0" anchor="b" anchorCtr="0">
            <a:normAutofit/>
          </a:bodyPr>
          <a:lstStyle>
            <a:lvl1pPr lvl="0" algn="r">
              <a:lnSpc>
                <a:spcPct val="100000"/>
              </a:lnSpc>
              <a:spcBef>
                <a:spcPts val="0"/>
              </a:spcBef>
              <a:spcAft>
                <a:spcPts val="0"/>
              </a:spcAft>
              <a:buClr>
                <a:srgbClr val="00AEEF"/>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61"/>
          <p:cNvSpPr txBox="1">
            <a:spLocks noGrp="1"/>
          </p:cNvSpPr>
          <p:nvPr>
            <p:ph type="subTitle" idx="1"/>
          </p:nvPr>
        </p:nvSpPr>
        <p:spPr>
          <a:xfrm>
            <a:off x="1592580" y="3065780"/>
            <a:ext cx="7208520" cy="993140"/>
          </a:xfrm>
          <a:prstGeom prst="rect">
            <a:avLst/>
          </a:prstGeom>
          <a:noFill/>
          <a:ln>
            <a:noFill/>
          </a:ln>
        </p:spPr>
        <p:txBody>
          <a:bodyPr spcFirstLastPara="1" wrap="square" lIns="0" tIns="0" rIns="0" bIns="0" anchor="t" anchorCtr="0">
            <a:normAutofit/>
          </a:bodyPr>
          <a:lstStyle>
            <a:lvl1pPr lvl="0" algn="r">
              <a:lnSpc>
                <a:spcPct val="100000"/>
              </a:lnSpc>
              <a:spcBef>
                <a:spcPts val="500"/>
              </a:spcBef>
              <a:spcAft>
                <a:spcPts val="0"/>
              </a:spcAft>
              <a:buClr>
                <a:srgbClr val="888888"/>
              </a:buClr>
              <a:buSzPts val="2500"/>
              <a:buNone/>
              <a:defRPr sz="2500">
                <a:solidFill>
                  <a:srgbClr val="888888"/>
                </a:solidFill>
                <a:latin typeface="Times New Roman"/>
                <a:ea typeface="Times New Roman"/>
                <a:cs typeface="Times New Roman"/>
                <a:sym typeface="Times New Roman"/>
              </a:defRPr>
            </a:lvl1pPr>
            <a:lvl2pPr lvl="1" algn="ctr">
              <a:lnSpc>
                <a:spcPct val="100000"/>
              </a:lnSpc>
              <a:spcBef>
                <a:spcPts val="460"/>
              </a:spcBef>
              <a:spcAft>
                <a:spcPts val="0"/>
              </a:spcAft>
              <a:buClr>
                <a:srgbClr val="888888"/>
              </a:buClr>
              <a:buSzPts val="2300"/>
              <a:buNone/>
              <a:defRPr>
                <a:solidFill>
                  <a:srgbClr val="888888"/>
                </a:solidFill>
              </a:defRPr>
            </a:lvl2pPr>
            <a:lvl3pPr lvl="2" algn="ctr">
              <a:lnSpc>
                <a:spcPct val="100000"/>
              </a:lnSpc>
              <a:spcBef>
                <a:spcPts val="400"/>
              </a:spcBef>
              <a:spcAft>
                <a:spcPts val="0"/>
              </a:spcAft>
              <a:buClr>
                <a:srgbClr val="888888"/>
              </a:buClr>
              <a:buSzPts val="2000"/>
              <a:buNone/>
              <a:defRPr>
                <a:solidFill>
                  <a:srgbClr val="888888"/>
                </a:solidFill>
              </a:defRPr>
            </a:lvl3pPr>
            <a:lvl4pPr lvl="3" algn="ctr">
              <a:lnSpc>
                <a:spcPct val="100000"/>
              </a:lnSpc>
              <a:spcBef>
                <a:spcPts val="440"/>
              </a:spcBef>
              <a:spcAft>
                <a:spcPts val="0"/>
              </a:spcAft>
              <a:buClr>
                <a:srgbClr val="888888"/>
              </a:buClr>
              <a:buSzPts val="2200"/>
              <a:buNone/>
              <a:defRPr>
                <a:solidFill>
                  <a:srgbClr val="888888"/>
                </a:solidFill>
              </a:defRPr>
            </a:lvl4pPr>
            <a:lvl5pPr lvl="4" algn="ctr">
              <a:lnSpc>
                <a:spcPct val="100000"/>
              </a:lnSpc>
              <a:spcBef>
                <a:spcPts val="440"/>
              </a:spcBef>
              <a:spcAft>
                <a:spcPts val="0"/>
              </a:spcAft>
              <a:buClr>
                <a:srgbClr val="888888"/>
              </a:buClr>
              <a:buSzPts val="2200"/>
              <a:buNone/>
              <a:defRPr>
                <a:solidFill>
                  <a:srgbClr val="888888"/>
                </a:solidFill>
              </a:defRPr>
            </a:lvl5pPr>
            <a:lvl6pPr lvl="5" algn="ctr">
              <a:lnSpc>
                <a:spcPct val="100000"/>
              </a:lnSpc>
              <a:spcBef>
                <a:spcPts val="440"/>
              </a:spcBef>
              <a:spcAft>
                <a:spcPts val="0"/>
              </a:spcAft>
              <a:buClr>
                <a:srgbClr val="888888"/>
              </a:buClr>
              <a:buSzPts val="2200"/>
              <a:buNone/>
              <a:defRPr>
                <a:solidFill>
                  <a:srgbClr val="888888"/>
                </a:solidFill>
              </a:defRPr>
            </a:lvl6pPr>
            <a:lvl7pPr lvl="6" algn="ctr">
              <a:lnSpc>
                <a:spcPct val="100000"/>
              </a:lnSpc>
              <a:spcBef>
                <a:spcPts val="440"/>
              </a:spcBef>
              <a:spcAft>
                <a:spcPts val="0"/>
              </a:spcAft>
              <a:buClr>
                <a:srgbClr val="888888"/>
              </a:buClr>
              <a:buSzPts val="2200"/>
              <a:buNone/>
              <a:defRPr>
                <a:solidFill>
                  <a:srgbClr val="888888"/>
                </a:solidFill>
              </a:defRPr>
            </a:lvl7pPr>
            <a:lvl8pPr lvl="7" algn="ctr">
              <a:lnSpc>
                <a:spcPct val="100000"/>
              </a:lnSpc>
              <a:spcBef>
                <a:spcPts val="440"/>
              </a:spcBef>
              <a:spcAft>
                <a:spcPts val="0"/>
              </a:spcAft>
              <a:buClr>
                <a:srgbClr val="888888"/>
              </a:buClr>
              <a:buSzPts val="2200"/>
              <a:buNone/>
              <a:defRPr>
                <a:solidFill>
                  <a:srgbClr val="888888"/>
                </a:solidFill>
              </a:defRPr>
            </a:lvl8pPr>
            <a:lvl9pPr lvl="8" algn="ctr">
              <a:lnSpc>
                <a:spcPct val="100000"/>
              </a:lnSpc>
              <a:spcBef>
                <a:spcPts val="440"/>
              </a:spcBef>
              <a:spcAft>
                <a:spcPts val="0"/>
              </a:spcAft>
              <a:buClr>
                <a:srgbClr val="888888"/>
              </a:buClr>
              <a:buSzPts val="2200"/>
              <a:buNone/>
              <a:defRPr>
                <a:solidFill>
                  <a:srgbClr val="888888"/>
                </a:solidFill>
              </a:defRPr>
            </a:lvl9pPr>
          </a:lstStyle>
          <a:p>
            <a:endParaRPr/>
          </a:p>
        </p:txBody>
      </p:sp>
      <p:sp>
        <p:nvSpPr>
          <p:cNvPr id="186" name="Google Shape;186;p61"/>
          <p:cNvSpPr txBox="1">
            <a:spLocks noGrp="1"/>
          </p:cNvSpPr>
          <p:nvPr>
            <p:ph type="sldNum" idx="12"/>
          </p:nvPr>
        </p:nvSpPr>
        <p:spPr>
          <a:xfrm>
            <a:off x="7292340" y="7203864"/>
            <a:ext cx="2346960" cy="413808"/>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7"/>
        <p:cNvGrpSpPr/>
        <p:nvPr/>
      </p:nvGrpSpPr>
      <p:grpSpPr>
        <a:xfrm>
          <a:off x="0" y="0"/>
          <a:ext cx="0" cy="0"/>
          <a:chOff x="0" y="0"/>
          <a:chExt cx="0" cy="0"/>
        </a:xfrm>
      </p:grpSpPr>
      <p:sp>
        <p:nvSpPr>
          <p:cNvPr id="188" name="Google Shape;188;p62"/>
          <p:cNvSpPr txBox="1">
            <a:spLocks noGrp="1"/>
          </p:cNvSpPr>
          <p:nvPr>
            <p:ph type="title"/>
          </p:nvPr>
        </p:nvSpPr>
        <p:spPr>
          <a:xfrm>
            <a:off x="335280" y="690880"/>
            <a:ext cx="9304021" cy="69088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62"/>
          <p:cNvSpPr txBox="1">
            <a:spLocks noGrp="1"/>
          </p:cNvSpPr>
          <p:nvPr>
            <p:ph type="body" idx="1"/>
          </p:nvPr>
        </p:nvSpPr>
        <p:spPr>
          <a:xfrm>
            <a:off x="502920" y="1468120"/>
            <a:ext cx="4442460" cy="54406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440"/>
              </a:spcBef>
              <a:spcAft>
                <a:spcPts val="0"/>
              </a:spcAft>
              <a:buClr>
                <a:srgbClr val="00548C"/>
              </a:buClr>
              <a:buSzPts val="2200"/>
              <a:buNone/>
              <a:defRPr sz="2200" b="1"/>
            </a:lvl1pPr>
            <a:lvl2pPr marL="914400" lvl="1" indent="-361950" algn="l">
              <a:lnSpc>
                <a:spcPct val="100000"/>
              </a:lnSpc>
              <a:spcBef>
                <a:spcPts val="420"/>
              </a:spcBef>
              <a:spcAft>
                <a:spcPts val="0"/>
              </a:spcAft>
              <a:buClr>
                <a:srgbClr val="7F7F7F"/>
              </a:buClr>
              <a:buSzPts val="2100"/>
              <a:buChar char="•"/>
              <a:defRPr sz="2100"/>
            </a:lvl2pPr>
            <a:lvl3pPr marL="1371600" lvl="2" indent="-342900" algn="l">
              <a:lnSpc>
                <a:spcPct val="100000"/>
              </a:lnSpc>
              <a:spcBef>
                <a:spcPts val="360"/>
              </a:spcBef>
              <a:spcAft>
                <a:spcPts val="0"/>
              </a:spcAft>
              <a:buClr>
                <a:srgbClr val="7F7F7F"/>
              </a:buClr>
              <a:buSzPts val="1800"/>
              <a:buChar char="o"/>
              <a:defRPr sz="18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90" name="Google Shape;190;p62"/>
          <p:cNvSpPr txBox="1">
            <a:spLocks noGrp="1"/>
          </p:cNvSpPr>
          <p:nvPr>
            <p:ph type="body" idx="2"/>
          </p:nvPr>
        </p:nvSpPr>
        <p:spPr>
          <a:xfrm>
            <a:off x="5113020" y="1468120"/>
            <a:ext cx="4442460" cy="54406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440"/>
              </a:spcBef>
              <a:spcAft>
                <a:spcPts val="0"/>
              </a:spcAft>
              <a:buClr>
                <a:srgbClr val="00548C"/>
              </a:buClr>
              <a:buSzPts val="2200"/>
              <a:buNone/>
              <a:defRPr sz="2200" b="1"/>
            </a:lvl1pPr>
            <a:lvl2pPr marL="914400" lvl="1" indent="-361950" algn="l">
              <a:lnSpc>
                <a:spcPct val="100000"/>
              </a:lnSpc>
              <a:spcBef>
                <a:spcPts val="420"/>
              </a:spcBef>
              <a:spcAft>
                <a:spcPts val="0"/>
              </a:spcAft>
              <a:buClr>
                <a:srgbClr val="7F7F7F"/>
              </a:buClr>
              <a:buSzPts val="2100"/>
              <a:buChar char="•"/>
              <a:defRPr sz="2100"/>
            </a:lvl2pPr>
            <a:lvl3pPr marL="1371600" lvl="2" indent="-342900" algn="l">
              <a:lnSpc>
                <a:spcPct val="100000"/>
              </a:lnSpc>
              <a:spcBef>
                <a:spcPts val="360"/>
              </a:spcBef>
              <a:spcAft>
                <a:spcPts val="0"/>
              </a:spcAft>
              <a:buClr>
                <a:srgbClr val="7F7F7F"/>
              </a:buClr>
              <a:buSzPts val="1800"/>
              <a:buChar char="o"/>
              <a:defRPr sz="18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91" name="Google Shape;191;p62"/>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12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62"/>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3" name="Google Shape;193;p62"/>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68"/>
          <p:cNvSpPr txBox="1">
            <a:spLocks noGrp="1"/>
          </p:cNvSpPr>
          <p:nvPr>
            <p:ph type="title"/>
          </p:nvPr>
        </p:nvSpPr>
        <p:spPr>
          <a:xfrm>
            <a:off x="691515" y="413809"/>
            <a:ext cx="8675370" cy="150230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8"/>
          <p:cNvSpPr txBox="1">
            <a:spLocks noGrp="1"/>
          </p:cNvSpPr>
          <p:nvPr>
            <p:ph type="body" idx="1"/>
          </p:nvPr>
        </p:nvSpPr>
        <p:spPr>
          <a:xfrm>
            <a:off x="691515" y="2069042"/>
            <a:ext cx="8675370" cy="49315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5"/>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28" name="Google Shape;28;p68"/>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8"/>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68"/>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4"/>
        <p:cNvGrpSpPr/>
        <p:nvPr/>
      </p:nvGrpSpPr>
      <p:grpSpPr>
        <a:xfrm>
          <a:off x="0" y="0"/>
          <a:ext cx="0" cy="0"/>
          <a:chOff x="0" y="0"/>
          <a:chExt cx="0" cy="0"/>
        </a:xfrm>
      </p:grpSpPr>
      <p:sp>
        <p:nvSpPr>
          <p:cNvPr id="195" name="Google Shape;195;p63"/>
          <p:cNvSpPr txBox="1">
            <a:spLocks noGrp="1"/>
          </p:cNvSpPr>
          <p:nvPr>
            <p:ph type="title"/>
          </p:nvPr>
        </p:nvSpPr>
        <p:spPr>
          <a:xfrm>
            <a:off x="335280" y="863600"/>
            <a:ext cx="9304021" cy="69088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63"/>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12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63"/>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8" name="Google Shape;198;p63"/>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99"/>
        <p:cNvGrpSpPr/>
        <p:nvPr/>
      </p:nvGrpSpPr>
      <p:grpSpPr>
        <a:xfrm>
          <a:off x="0" y="0"/>
          <a:ext cx="0" cy="0"/>
          <a:chOff x="0" y="0"/>
          <a:chExt cx="0" cy="0"/>
        </a:xfrm>
      </p:grpSpPr>
      <p:sp>
        <p:nvSpPr>
          <p:cNvPr id="200" name="Google Shape;200;p64"/>
          <p:cNvSpPr txBox="1">
            <a:spLocks noGrp="1"/>
          </p:cNvSpPr>
          <p:nvPr>
            <p:ph type="title"/>
          </p:nvPr>
        </p:nvSpPr>
        <p:spPr>
          <a:xfrm>
            <a:off x="794544" y="2391093"/>
            <a:ext cx="8549640" cy="154368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4500"/>
              <a:buFont typeface="Arial"/>
              <a:buNone/>
              <a:defRPr sz="45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64"/>
          <p:cNvSpPr txBox="1">
            <a:spLocks noGrp="1"/>
          </p:cNvSpPr>
          <p:nvPr>
            <p:ph type="body" idx="1"/>
          </p:nvPr>
        </p:nvSpPr>
        <p:spPr>
          <a:xfrm>
            <a:off x="794544" y="690881"/>
            <a:ext cx="8549640" cy="1700212"/>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520"/>
              </a:spcBef>
              <a:spcAft>
                <a:spcPts val="0"/>
              </a:spcAft>
              <a:buClr>
                <a:srgbClr val="888888"/>
              </a:buClr>
              <a:buSzPts val="2600"/>
              <a:buNone/>
              <a:defRPr sz="2600">
                <a:solidFill>
                  <a:srgbClr val="888888"/>
                </a:solidFill>
                <a:latin typeface="Times New Roman"/>
                <a:ea typeface="Times New Roman"/>
                <a:cs typeface="Times New Roman"/>
                <a:sym typeface="Times New Roman"/>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60"/>
              </a:spcBef>
              <a:spcAft>
                <a:spcPts val="0"/>
              </a:spcAft>
              <a:buClr>
                <a:srgbClr val="888888"/>
              </a:buClr>
              <a:buSzPts val="1800"/>
              <a:buNone/>
              <a:defRPr sz="1800">
                <a:solidFill>
                  <a:srgbClr val="888888"/>
                </a:solidFill>
              </a:defRPr>
            </a:lvl3pPr>
            <a:lvl4pPr marL="1828800" lvl="3" indent="-228600" algn="l">
              <a:lnSpc>
                <a:spcPct val="100000"/>
              </a:lnSpc>
              <a:spcBef>
                <a:spcPts val="320"/>
              </a:spcBef>
              <a:spcAft>
                <a:spcPts val="0"/>
              </a:spcAft>
              <a:buClr>
                <a:srgbClr val="888888"/>
              </a:buClr>
              <a:buSzPts val="1600"/>
              <a:buNone/>
              <a:defRPr sz="1600">
                <a:solidFill>
                  <a:srgbClr val="888888"/>
                </a:solidFill>
              </a:defRPr>
            </a:lvl4pPr>
            <a:lvl5pPr marL="2286000" lvl="4" indent="-228600" algn="l">
              <a:lnSpc>
                <a:spcPct val="100000"/>
              </a:lnSpc>
              <a:spcBef>
                <a:spcPts val="320"/>
              </a:spcBef>
              <a:spcAft>
                <a:spcPts val="0"/>
              </a:spcAft>
              <a:buClr>
                <a:srgbClr val="888888"/>
              </a:buClr>
              <a:buSzPts val="1600"/>
              <a:buNone/>
              <a:defRPr sz="1600">
                <a:solidFill>
                  <a:srgbClr val="888888"/>
                </a:solidFill>
              </a:defRPr>
            </a:lvl5pPr>
            <a:lvl6pPr marL="2743200" lvl="5" indent="-228600" algn="l">
              <a:lnSpc>
                <a:spcPct val="100000"/>
              </a:lnSpc>
              <a:spcBef>
                <a:spcPts val="320"/>
              </a:spcBef>
              <a:spcAft>
                <a:spcPts val="0"/>
              </a:spcAft>
              <a:buClr>
                <a:srgbClr val="888888"/>
              </a:buClr>
              <a:buSzPts val="1600"/>
              <a:buNone/>
              <a:defRPr sz="1600">
                <a:solidFill>
                  <a:srgbClr val="888888"/>
                </a:solidFill>
              </a:defRPr>
            </a:lvl6pPr>
            <a:lvl7pPr marL="3200400" lvl="6" indent="-228600" algn="l">
              <a:lnSpc>
                <a:spcPct val="100000"/>
              </a:lnSpc>
              <a:spcBef>
                <a:spcPts val="320"/>
              </a:spcBef>
              <a:spcAft>
                <a:spcPts val="0"/>
              </a:spcAft>
              <a:buClr>
                <a:srgbClr val="888888"/>
              </a:buClr>
              <a:buSzPts val="1600"/>
              <a:buNone/>
              <a:defRPr sz="1600">
                <a:solidFill>
                  <a:srgbClr val="888888"/>
                </a:solidFill>
              </a:defRPr>
            </a:lvl7pPr>
            <a:lvl8pPr marL="3657600" lvl="7" indent="-228600" algn="l">
              <a:lnSpc>
                <a:spcPct val="100000"/>
              </a:lnSpc>
              <a:spcBef>
                <a:spcPts val="320"/>
              </a:spcBef>
              <a:spcAft>
                <a:spcPts val="0"/>
              </a:spcAft>
              <a:buClr>
                <a:srgbClr val="888888"/>
              </a:buClr>
              <a:buSzPts val="1600"/>
              <a:buNone/>
              <a:defRPr sz="1600">
                <a:solidFill>
                  <a:srgbClr val="888888"/>
                </a:solidFill>
              </a:defRPr>
            </a:lvl8pPr>
            <a:lvl9pPr marL="4114800" lvl="8" indent="-228600" algn="l">
              <a:lnSpc>
                <a:spcPct val="100000"/>
              </a:lnSpc>
              <a:spcBef>
                <a:spcPts val="320"/>
              </a:spcBef>
              <a:spcAft>
                <a:spcPts val="0"/>
              </a:spcAft>
              <a:buClr>
                <a:srgbClr val="888888"/>
              </a:buClr>
              <a:buSzPts val="1600"/>
              <a:buNone/>
              <a:defRPr sz="1600">
                <a:solidFill>
                  <a:srgbClr val="888888"/>
                </a:solidFill>
              </a:defRPr>
            </a:lvl9pPr>
          </a:lstStyle>
          <a:p>
            <a:endParaRPr/>
          </a:p>
        </p:txBody>
      </p:sp>
      <p:grpSp>
        <p:nvGrpSpPr>
          <p:cNvPr id="202" name="Google Shape;202;p64"/>
          <p:cNvGrpSpPr/>
          <p:nvPr/>
        </p:nvGrpSpPr>
        <p:grpSpPr>
          <a:xfrm>
            <a:off x="5952624" y="3540761"/>
            <a:ext cx="2932296" cy="3590861"/>
            <a:chOff x="3585030" y="2647904"/>
            <a:chExt cx="2665724" cy="3168407"/>
          </a:xfrm>
        </p:grpSpPr>
        <p:pic>
          <p:nvPicPr>
            <p:cNvPr id="203" name="Google Shape;203;p64" descr="AsphaltMaze-M.jpg"/>
            <p:cNvPicPr preferRelativeResize="0"/>
            <p:nvPr/>
          </p:nvPicPr>
          <p:blipFill rotWithShape="1">
            <a:blip r:embed="rId2">
              <a:alphaModFix/>
            </a:blip>
            <a:srcRect/>
            <a:stretch/>
          </p:blipFill>
          <p:spPr>
            <a:xfrm>
              <a:off x="3585030" y="2647904"/>
              <a:ext cx="2665724" cy="2217690"/>
            </a:xfrm>
            <a:prstGeom prst="rect">
              <a:avLst/>
            </a:prstGeom>
            <a:noFill/>
            <a:ln>
              <a:noFill/>
            </a:ln>
          </p:spPr>
        </p:pic>
        <p:sp>
          <p:nvSpPr>
            <p:cNvPr id="204" name="Google Shape;204;p64" descr="CompassFPO-KO.tif"/>
            <p:cNvSpPr/>
            <p:nvPr/>
          </p:nvSpPr>
          <p:spPr>
            <a:xfrm>
              <a:off x="4191000" y="4275845"/>
              <a:ext cx="1430735" cy="1540466"/>
            </a:xfrm>
            <a:prstGeom prst="rect">
              <a:avLst/>
            </a:prstGeom>
            <a:solidFill>
              <a:srgbClr val="FFFFFF"/>
            </a:solidFill>
            <a:ln>
              <a:noFill/>
            </a:ln>
          </p:spPr>
        </p:sp>
      </p:grpSp>
      <p:sp>
        <p:nvSpPr>
          <p:cNvPr id="205" name="Google Shape;205;p64"/>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12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64"/>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7" name="Google Shape;207;p64"/>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8"/>
        <p:cNvGrpSpPr/>
        <p:nvPr/>
      </p:nvGrpSpPr>
      <p:grpSpPr>
        <a:xfrm>
          <a:off x="0" y="0"/>
          <a:ext cx="0" cy="0"/>
          <a:chOff x="0" y="0"/>
          <a:chExt cx="0" cy="0"/>
        </a:xfrm>
      </p:grpSpPr>
      <p:sp>
        <p:nvSpPr>
          <p:cNvPr id="209" name="Google Shape;209;p65"/>
          <p:cNvSpPr txBox="1">
            <a:spLocks noGrp="1"/>
          </p:cNvSpPr>
          <p:nvPr>
            <p:ph type="title"/>
          </p:nvPr>
        </p:nvSpPr>
        <p:spPr>
          <a:xfrm>
            <a:off x="502921" y="309457"/>
            <a:ext cx="3309144" cy="131699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AEEF"/>
              </a:buClr>
              <a:buSzPts val="2200"/>
              <a:buFont typeface="Arial"/>
              <a:buNone/>
              <a:defRPr sz="2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65"/>
          <p:cNvSpPr txBox="1">
            <a:spLocks noGrp="1"/>
          </p:cNvSpPr>
          <p:nvPr>
            <p:ph type="body" idx="1"/>
          </p:nvPr>
        </p:nvSpPr>
        <p:spPr>
          <a:xfrm>
            <a:off x="3932555" y="309457"/>
            <a:ext cx="5622925" cy="663352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720"/>
              </a:spcBef>
              <a:spcAft>
                <a:spcPts val="0"/>
              </a:spcAft>
              <a:buClr>
                <a:srgbClr val="00548C"/>
              </a:buClr>
              <a:buSzPts val="3600"/>
              <a:buNone/>
              <a:defRPr sz="3600"/>
            </a:lvl1pPr>
            <a:lvl2pPr marL="914400" lvl="1" indent="-425450" algn="l">
              <a:lnSpc>
                <a:spcPct val="100000"/>
              </a:lnSpc>
              <a:spcBef>
                <a:spcPts val="620"/>
              </a:spcBef>
              <a:spcAft>
                <a:spcPts val="0"/>
              </a:spcAft>
              <a:buClr>
                <a:srgbClr val="7F7F7F"/>
              </a:buClr>
              <a:buSzPts val="3100"/>
              <a:buChar char="•"/>
              <a:defRPr sz="3100"/>
            </a:lvl2pPr>
            <a:lvl3pPr marL="1371600" lvl="2" indent="-400050" algn="l">
              <a:lnSpc>
                <a:spcPct val="100000"/>
              </a:lnSpc>
              <a:spcBef>
                <a:spcPts val="540"/>
              </a:spcBef>
              <a:spcAft>
                <a:spcPts val="0"/>
              </a:spcAft>
              <a:buClr>
                <a:srgbClr val="7F7F7F"/>
              </a:buClr>
              <a:buSzPts val="2700"/>
              <a:buChar char="o"/>
              <a:defRPr sz="2700"/>
            </a:lvl3pPr>
            <a:lvl4pPr marL="1828800" lvl="3" indent="-368300" algn="l">
              <a:lnSpc>
                <a:spcPct val="100000"/>
              </a:lnSpc>
              <a:spcBef>
                <a:spcPts val="440"/>
              </a:spcBef>
              <a:spcAft>
                <a:spcPts val="0"/>
              </a:spcAft>
              <a:buClr>
                <a:schemeClr val="dk1"/>
              </a:buClr>
              <a:buSzPts val="2200"/>
              <a:buChar char="–"/>
              <a:defRPr sz="2200"/>
            </a:lvl4pPr>
            <a:lvl5pPr marL="2286000" lvl="4" indent="-368300" algn="l">
              <a:lnSpc>
                <a:spcPct val="100000"/>
              </a:lnSpc>
              <a:spcBef>
                <a:spcPts val="440"/>
              </a:spcBef>
              <a:spcAft>
                <a:spcPts val="0"/>
              </a:spcAft>
              <a:buClr>
                <a:schemeClr val="dk1"/>
              </a:buClr>
              <a:buSzPts val="2200"/>
              <a:buChar char="»"/>
              <a:defRPr sz="2200"/>
            </a:lvl5pPr>
            <a:lvl6pPr marL="2743200" lvl="5" indent="-368300" algn="l">
              <a:lnSpc>
                <a:spcPct val="100000"/>
              </a:lnSpc>
              <a:spcBef>
                <a:spcPts val="440"/>
              </a:spcBef>
              <a:spcAft>
                <a:spcPts val="0"/>
              </a:spcAft>
              <a:buClr>
                <a:schemeClr val="dk1"/>
              </a:buClr>
              <a:buSzPts val="2200"/>
              <a:buChar char="•"/>
              <a:defRPr sz="2200"/>
            </a:lvl6pPr>
            <a:lvl7pPr marL="3200400" lvl="6" indent="-368300" algn="l">
              <a:lnSpc>
                <a:spcPct val="100000"/>
              </a:lnSpc>
              <a:spcBef>
                <a:spcPts val="440"/>
              </a:spcBef>
              <a:spcAft>
                <a:spcPts val="0"/>
              </a:spcAft>
              <a:buClr>
                <a:schemeClr val="dk1"/>
              </a:buClr>
              <a:buSzPts val="2200"/>
              <a:buChar char="•"/>
              <a:defRPr sz="2200"/>
            </a:lvl7pPr>
            <a:lvl8pPr marL="3657600" lvl="7" indent="-368300" algn="l">
              <a:lnSpc>
                <a:spcPct val="100000"/>
              </a:lnSpc>
              <a:spcBef>
                <a:spcPts val="440"/>
              </a:spcBef>
              <a:spcAft>
                <a:spcPts val="0"/>
              </a:spcAft>
              <a:buClr>
                <a:schemeClr val="dk1"/>
              </a:buClr>
              <a:buSzPts val="2200"/>
              <a:buChar char="•"/>
              <a:defRPr sz="2200"/>
            </a:lvl8pPr>
            <a:lvl9pPr marL="4114800" lvl="8" indent="-368300" algn="l">
              <a:lnSpc>
                <a:spcPct val="100000"/>
              </a:lnSpc>
              <a:spcBef>
                <a:spcPts val="440"/>
              </a:spcBef>
              <a:spcAft>
                <a:spcPts val="0"/>
              </a:spcAft>
              <a:buClr>
                <a:schemeClr val="dk1"/>
              </a:buClr>
              <a:buSzPts val="2200"/>
              <a:buChar char="•"/>
              <a:defRPr sz="2200"/>
            </a:lvl9pPr>
          </a:lstStyle>
          <a:p>
            <a:endParaRPr/>
          </a:p>
        </p:txBody>
      </p:sp>
      <p:sp>
        <p:nvSpPr>
          <p:cNvPr id="211" name="Google Shape;211;p65"/>
          <p:cNvSpPr txBox="1">
            <a:spLocks noGrp="1"/>
          </p:cNvSpPr>
          <p:nvPr>
            <p:ph type="body" idx="2"/>
          </p:nvPr>
        </p:nvSpPr>
        <p:spPr>
          <a:xfrm>
            <a:off x="502921" y="1626447"/>
            <a:ext cx="3309144" cy="531653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20"/>
              </a:spcBef>
              <a:spcAft>
                <a:spcPts val="0"/>
              </a:spcAft>
              <a:buClr>
                <a:srgbClr val="00548C"/>
              </a:buClr>
              <a:buSzPts val="1600"/>
              <a:buNone/>
              <a:defRPr sz="1600"/>
            </a:lvl1pPr>
            <a:lvl2pPr marL="914400" lvl="1" indent="-228600" algn="l">
              <a:lnSpc>
                <a:spcPct val="100000"/>
              </a:lnSpc>
              <a:spcBef>
                <a:spcPts val="260"/>
              </a:spcBef>
              <a:spcAft>
                <a:spcPts val="0"/>
              </a:spcAft>
              <a:buClr>
                <a:srgbClr val="7F7F7F"/>
              </a:buClr>
              <a:buSzPts val="1300"/>
              <a:buNone/>
              <a:defRPr sz="1300"/>
            </a:lvl2pPr>
            <a:lvl3pPr marL="1371600" lvl="2" indent="-228600" algn="l">
              <a:lnSpc>
                <a:spcPct val="100000"/>
              </a:lnSpc>
              <a:spcBef>
                <a:spcPts val="220"/>
              </a:spcBef>
              <a:spcAft>
                <a:spcPts val="0"/>
              </a:spcAft>
              <a:buClr>
                <a:srgbClr val="7F7F7F"/>
              </a:buClr>
              <a:buSzPts val="1100"/>
              <a:buNone/>
              <a:defRPr sz="1100"/>
            </a:lvl3pPr>
            <a:lvl4pPr marL="1828800" lvl="3" indent="-228600" algn="l">
              <a:lnSpc>
                <a:spcPct val="100000"/>
              </a:lnSpc>
              <a:spcBef>
                <a:spcPts val="200"/>
              </a:spcBef>
              <a:spcAft>
                <a:spcPts val="0"/>
              </a:spcAft>
              <a:buClr>
                <a:schemeClr val="dk1"/>
              </a:buClr>
              <a:buSzPts val="1000"/>
              <a:buNone/>
              <a:defRPr sz="1000"/>
            </a:lvl4pPr>
            <a:lvl5pPr marL="2286000" lvl="4" indent="-228600" algn="l">
              <a:lnSpc>
                <a:spcPct val="100000"/>
              </a:lnSpc>
              <a:spcBef>
                <a:spcPts val="200"/>
              </a:spcBef>
              <a:spcAft>
                <a:spcPts val="0"/>
              </a:spcAft>
              <a:buClr>
                <a:schemeClr val="dk1"/>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12" name="Google Shape;212;p65"/>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12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65"/>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4" name="Google Shape;214;p65"/>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5"/>
        <p:cNvGrpSpPr/>
        <p:nvPr/>
      </p:nvGrpSpPr>
      <p:grpSpPr>
        <a:xfrm>
          <a:off x="0" y="0"/>
          <a:ext cx="0" cy="0"/>
          <a:chOff x="0" y="0"/>
          <a:chExt cx="0" cy="0"/>
        </a:xfrm>
      </p:grpSpPr>
      <p:sp>
        <p:nvSpPr>
          <p:cNvPr id="216" name="Google Shape;216;p66"/>
          <p:cNvSpPr txBox="1">
            <a:spLocks noGrp="1"/>
          </p:cNvSpPr>
          <p:nvPr>
            <p:ph type="title"/>
          </p:nvPr>
        </p:nvSpPr>
        <p:spPr>
          <a:xfrm>
            <a:off x="335280" y="863600"/>
            <a:ext cx="9304021" cy="69088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AEE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66"/>
          <p:cNvSpPr txBox="1">
            <a:spLocks noGrp="1"/>
          </p:cNvSpPr>
          <p:nvPr>
            <p:ph type="body" idx="1"/>
          </p:nvPr>
        </p:nvSpPr>
        <p:spPr>
          <a:xfrm rot="5400000">
            <a:off x="2310130" y="-334010"/>
            <a:ext cx="5354320" cy="930402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60"/>
              </a:spcBef>
              <a:spcAft>
                <a:spcPts val="0"/>
              </a:spcAft>
              <a:buClr>
                <a:srgbClr val="00548C"/>
              </a:buClr>
              <a:buSzPts val="1800"/>
              <a:buNone/>
              <a:defRPr/>
            </a:lvl1pPr>
            <a:lvl2pPr marL="914400" lvl="1" indent="-342900" algn="l">
              <a:lnSpc>
                <a:spcPct val="100000"/>
              </a:lnSpc>
              <a:spcBef>
                <a:spcPts val="360"/>
              </a:spcBef>
              <a:spcAft>
                <a:spcPts val="0"/>
              </a:spcAft>
              <a:buClr>
                <a:srgbClr val="7F7F7F"/>
              </a:buClr>
              <a:buSzPts val="1800"/>
              <a:buChar char="•"/>
              <a:defRPr/>
            </a:lvl2pPr>
            <a:lvl3pPr marL="1371600" lvl="2" indent="-342900" algn="l">
              <a:lnSpc>
                <a:spcPct val="100000"/>
              </a:lnSpc>
              <a:spcBef>
                <a:spcPts val="360"/>
              </a:spcBef>
              <a:spcAft>
                <a:spcPts val="0"/>
              </a:spcAft>
              <a:buClr>
                <a:srgbClr val="7F7F7F"/>
              </a:buClr>
              <a:buSzPts val="1800"/>
              <a:buChar char="o"/>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8" name="Google Shape;218;p66"/>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12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66"/>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20" name="Google Shape;220;p66"/>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69"/>
          <p:cNvSpPr txBox="1">
            <a:spLocks noGrp="1"/>
          </p:cNvSpPr>
          <p:nvPr>
            <p:ph type="title"/>
          </p:nvPr>
        </p:nvSpPr>
        <p:spPr>
          <a:xfrm>
            <a:off x="686276" y="1937704"/>
            <a:ext cx="8675370" cy="323310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50"/>
              <a:buFont typeface="Calibri"/>
              <a:buNone/>
              <a:defRPr sz="49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9"/>
          <p:cNvSpPr txBox="1">
            <a:spLocks noGrp="1"/>
          </p:cNvSpPr>
          <p:nvPr>
            <p:ph type="body" idx="1"/>
          </p:nvPr>
        </p:nvSpPr>
        <p:spPr>
          <a:xfrm>
            <a:off x="686276" y="5201392"/>
            <a:ext cx="8675370" cy="17002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5"/>
              </a:spcBef>
              <a:spcAft>
                <a:spcPts val="0"/>
              </a:spcAft>
              <a:buClr>
                <a:srgbClr val="888888"/>
              </a:buClr>
              <a:buSzPts val="1980"/>
              <a:buNone/>
              <a:defRPr sz="1979">
                <a:solidFill>
                  <a:srgbClr val="888888"/>
                </a:solidFill>
              </a:defRPr>
            </a:lvl1pPr>
            <a:lvl2pPr marL="914400" lvl="1" indent="-228600" algn="l">
              <a:lnSpc>
                <a:spcPct val="90000"/>
              </a:lnSpc>
              <a:spcBef>
                <a:spcPts val="413"/>
              </a:spcBef>
              <a:spcAft>
                <a:spcPts val="0"/>
              </a:spcAft>
              <a:buClr>
                <a:srgbClr val="888888"/>
              </a:buClr>
              <a:buSzPts val="1650"/>
              <a:buNone/>
              <a:defRPr sz="1650">
                <a:solidFill>
                  <a:srgbClr val="888888"/>
                </a:solidFill>
              </a:defRPr>
            </a:lvl2pPr>
            <a:lvl3pPr marL="1371600" lvl="2" indent="-228600" algn="l">
              <a:lnSpc>
                <a:spcPct val="90000"/>
              </a:lnSpc>
              <a:spcBef>
                <a:spcPts val="413"/>
              </a:spcBef>
              <a:spcAft>
                <a:spcPts val="0"/>
              </a:spcAft>
              <a:buClr>
                <a:srgbClr val="888888"/>
              </a:buClr>
              <a:buSzPts val="1485"/>
              <a:buNone/>
              <a:defRPr sz="1485">
                <a:solidFill>
                  <a:srgbClr val="888888"/>
                </a:solidFill>
              </a:defRPr>
            </a:lvl3pPr>
            <a:lvl4pPr marL="1828800" lvl="3" indent="-228600" algn="l">
              <a:lnSpc>
                <a:spcPct val="90000"/>
              </a:lnSpc>
              <a:spcBef>
                <a:spcPts val="413"/>
              </a:spcBef>
              <a:spcAft>
                <a:spcPts val="0"/>
              </a:spcAft>
              <a:buClr>
                <a:srgbClr val="888888"/>
              </a:buClr>
              <a:buSzPts val="1320"/>
              <a:buNone/>
              <a:defRPr sz="1320">
                <a:solidFill>
                  <a:srgbClr val="888888"/>
                </a:solidFill>
              </a:defRPr>
            </a:lvl4pPr>
            <a:lvl5pPr marL="2286000" lvl="4" indent="-228600" algn="l">
              <a:lnSpc>
                <a:spcPct val="90000"/>
              </a:lnSpc>
              <a:spcBef>
                <a:spcPts val="413"/>
              </a:spcBef>
              <a:spcAft>
                <a:spcPts val="0"/>
              </a:spcAft>
              <a:buClr>
                <a:srgbClr val="888888"/>
              </a:buClr>
              <a:buSzPts val="1320"/>
              <a:buNone/>
              <a:defRPr sz="1320">
                <a:solidFill>
                  <a:srgbClr val="888888"/>
                </a:solidFill>
              </a:defRPr>
            </a:lvl5pPr>
            <a:lvl6pPr marL="2743200" lvl="5" indent="-228600" algn="l">
              <a:lnSpc>
                <a:spcPct val="90000"/>
              </a:lnSpc>
              <a:spcBef>
                <a:spcPts val="413"/>
              </a:spcBef>
              <a:spcAft>
                <a:spcPts val="0"/>
              </a:spcAft>
              <a:buClr>
                <a:srgbClr val="888888"/>
              </a:buClr>
              <a:buSzPts val="1320"/>
              <a:buNone/>
              <a:defRPr sz="1320">
                <a:solidFill>
                  <a:srgbClr val="888888"/>
                </a:solidFill>
              </a:defRPr>
            </a:lvl6pPr>
            <a:lvl7pPr marL="3200400" lvl="6" indent="-228600" algn="l">
              <a:lnSpc>
                <a:spcPct val="90000"/>
              </a:lnSpc>
              <a:spcBef>
                <a:spcPts val="413"/>
              </a:spcBef>
              <a:spcAft>
                <a:spcPts val="0"/>
              </a:spcAft>
              <a:buClr>
                <a:srgbClr val="888888"/>
              </a:buClr>
              <a:buSzPts val="1320"/>
              <a:buNone/>
              <a:defRPr sz="1320">
                <a:solidFill>
                  <a:srgbClr val="888888"/>
                </a:solidFill>
              </a:defRPr>
            </a:lvl7pPr>
            <a:lvl8pPr marL="3657600" lvl="7" indent="-228600" algn="l">
              <a:lnSpc>
                <a:spcPct val="90000"/>
              </a:lnSpc>
              <a:spcBef>
                <a:spcPts val="413"/>
              </a:spcBef>
              <a:spcAft>
                <a:spcPts val="0"/>
              </a:spcAft>
              <a:buClr>
                <a:srgbClr val="888888"/>
              </a:buClr>
              <a:buSzPts val="1320"/>
              <a:buNone/>
              <a:defRPr sz="1320">
                <a:solidFill>
                  <a:srgbClr val="888888"/>
                </a:solidFill>
              </a:defRPr>
            </a:lvl8pPr>
            <a:lvl9pPr marL="4114800" lvl="8" indent="-228600" algn="l">
              <a:lnSpc>
                <a:spcPct val="90000"/>
              </a:lnSpc>
              <a:spcBef>
                <a:spcPts val="413"/>
              </a:spcBef>
              <a:spcAft>
                <a:spcPts val="0"/>
              </a:spcAft>
              <a:buClr>
                <a:srgbClr val="888888"/>
              </a:buClr>
              <a:buSzPts val="1320"/>
              <a:buNone/>
              <a:defRPr sz="1320">
                <a:solidFill>
                  <a:srgbClr val="888888"/>
                </a:solidFill>
              </a:defRPr>
            </a:lvl9pPr>
          </a:lstStyle>
          <a:p>
            <a:endParaRPr/>
          </a:p>
        </p:txBody>
      </p:sp>
      <p:sp>
        <p:nvSpPr>
          <p:cNvPr id="34" name="Google Shape;34;p69"/>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9"/>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9"/>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70"/>
          <p:cNvSpPr txBox="1">
            <a:spLocks noGrp="1"/>
          </p:cNvSpPr>
          <p:nvPr>
            <p:ph type="title"/>
          </p:nvPr>
        </p:nvSpPr>
        <p:spPr>
          <a:xfrm>
            <a:off x="691515" y="413809"/>
            <a:ext cx="8675370" cy="150230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0"/>
          <p:cNvSpPr txBox="1">
            <a:spLocks noGrp="1"/>
          </p:cNvSpPr>
          <p:nvPr>
            <p:ph type="body" idx="1"/>
          </p:nvPr>
        </p:nvSpPr>
        <p:spPr>
          <a:xfrm>
            <a:off x="691515" y="2069042"/>
            <a:ext cx="4274820" cy="49315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5"/>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40" name="Google Shape;40;p70"/>
          <p:cNvSpPr txBox="1">
            <a:spLocks noGrp="1"/>
          </p:cNvSpPr>
          <p:nvPr>
            <p:ph type="body" idx="2"/>
          </p:nvPr>
        </p:nvSpPr>
        <p:spPr>
          <a:xfrm>
            <a:off x="5092065" y="2069042"/>
            <a:ext cx="4274820" cy="49315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5"/>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41" name="Google Shape;41;p70"/>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0"/>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0"/>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1"/>
          <p:cNvSpPr txBox="1">
            <a:spLocks noGrp="1"/>
          </p:cNvSpPr>
          <p:nvPr>
            <p:ph type="title"/>
          </p:nvPr>
        </p:nvSpPr>
        <p:spPr>
          <a:xfrm>
            <a:off x="692825" y="413809"/>
            <a:ext cx="8675370" cy="150230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1"/>
          <p:cNvSpPr txBox="1">
            <a:spLocks noGrp="1"/>
          </p:cNvSpPr>
          <p:nvPr>
            <p:ph type="body" idx="1"/>
          </p:nvPr>
        </p:nvSpPr>
        <p:spPr>
          <a:xfrm>
            <a:off x="692826" y="1905318"/>
            <a:ext cx="4255174" cy="93376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25"/>
              </a:spcBef>
              <a:spcAft>
                <a:spcPts val="0"/>
              </a:spcAft>
              <a:buClr>
                <a:schemeClr val="dk1"/>
              </a:buClr>
              <a:buSzPts val="1980"/>
              <a:buNone/>
              <a:defRPr sz="1979" b="1"/>
            </a:lvl1pPr>
            <a:lvl2pPr marL="914400" lvl="1" indent="-228600" algn="l">
              <a:lnSpc>
                <a:spcPct val="90000"/>
              </a:lnSpc>
              <a:spcBef>
                <a:spcPts val="413"/>
              </a:spcBef>
              <a:spcAft>
                <a:spcPts val="0"/>
              </a:spcAft>
              <a:buClr>
                <a:schemeClr val="dk1"/>
              </a:buClr>
              <a:buSzPts val="1650"/>
              <a:buNone/>
              <a:defRPr sz="1650" b="1"/>
            </a:lvl2pPr>
            <a:lvl3pPr marL="1371600" lvl="2" indent="-228600" algn="l">
              <a:lnSpc>
                <a:spcPct val="90000"/>
              </a:lnSpc>
              <a:spcBef>
                <a:spcPts val="413"/>
              </a:spcBef>
              <a:spcAft>
                <a:spcPts val="0"/>
              </a:spcAft>
              <a:buClr>
                <a:schemeClr val="dk1"/>
              </a:buClr>
              <a:buSzPts val="1485"/>
              <a:buNone/>
              <a:defRPr sz="1485" b="1"/>
            </a:lvl3pPr>
            <a:lvl4pPr marL="1828800" lvl="3" indent="-228600" algn="l">
              <a:lnSpc>
                <a:spcPct val="90000"/>
              </a:lnSpc>
              <a:spcBef>
                <a:spcPts val="413"/>
              </a:spcBef>
              <a:spcAft>
                <a:spcPts val="0"/>
              </a:spcAft>
              <a:buClr>
                <a:schemeClr val="dk1"/>
              </a:buClr>
              <a:buSzPts val="1320"/>
              <a:buNone/>
              <a:defRPr sz="1320" b="1"/>
            </a:lvl4pPr>
            <a:lvl5pPr marL="2286000" lvl="4" indent="-228600" algn="l">
              <a:lnSpc>
                <a:spcPct val="90000"/>
              </a:lnSpc>
              <a:spcBef>
                <a:spcPts val="413"/>
              </a:spcBef>
              <a:spcAft>
                <a:spcPts val="0"/>
              </a:spcAft>
              <a:buClr>
                <a:schemeClr val="dk1"/>
              </a:buClr>
              <a:buSzPts val="1320"/>
              <a:buNone/>
              <a:defRPr sz="1320" b="1"/>
            </a:lvl5pPr>
            <a:lvl6pPr marL="2743200" lvl="5" indent="-228600" algn="l">
              <a:lnSpc>
                <a:spcPct val="90000"/>
              </a:lnSpc>
              <a:spcBef>
                <a:spcPts val="413"/>
              </a:spcBef>
              <a:spcAft>
                <a:spcPts val="0"/>
              </a:spcAft>
              <a:buClr>
                <a:schemeClr val="dk1"/>
              </a:buClr>
              <a:buSzPts val="1320"/>
              <a:buNone/>
              <a:defRPr sz="1320" b="1"/>
            </a:lvl6pPr>
            <a:lvl7pPr marL="3200400" lvl="6" indent="-228600" algn="l">
              <a:lnSpc>
                <a:spcPct val="90000"/>
              </a:lnSpc>
              <a:spcBef>
                <a:spcPts val="413"/>
              </a:spcBef>
              <a:spcAft>
                <a:spcPts val="0"/>
              </a:spcAft>
              <a:buClr>
                <a:schemeClr val="dk1"/>
              </a:buClr>
              <a:buSzPts val="1320"/>
              <a:buNone/>
              <a:defRPr sz="1320" b="1"/>
            </a:lvl7pPr>
            <a:lvl8pPr marL="3657600" lvl="7" indent="-228600" algn="l">
              <a:lnSpc>
                <a:spcPct val="90000"/>
              </a:lnSpc>
              <a:spcBef>
                <a:spcPts val="413"/>
              </a:spcBef>
              <a:spcAft>
                <a:spcPts val="0"/>
              </a:spcAft>
              <a:buClr>
                <a:schemeClr val="dk1"/>
              </a:buClr>
              <a:buSzPts val="1320"/>
              <a:buNone/>
              <a:defRPr sz="1320" b="1"/>
            </a:lvl8pPr>
            <a:lvl9pPr marL="4114800" lvl="8" indent="-228600" algn="l">
              <a:lnSpc>
                <a:spcPct val="90000"/>
              </a:lnSpc>
              <a:spcBef>
                <a:spcPts val="413"/>
              </a:spcBef>
              <a:spcAft>
                <a:spcPts val="0"/>
              </a:spcAft>
              <a:buClr>
                <a:schemeClr val="dk1"/>
              </a:buClr>
              <a:buSzPts val="1320"/>
              <a:buNone/>
              <a:defRPr sz="1320" b="1"/>
            </a:lvl9pPr>
          </a:lstStyle>
          <a:p>
            <a:endParaRPr/>
          </a:p>
        </p:txBody>
      </p:sp>
      <p:sp>
        <p:nvSpPr>
          <p:cNvPr id="47" name="Google Shape;47;p71"/>
          <p:cNvSpPr txBox="1">
            <a:spLocks noGrp="1"/>
          </p:cNvSpPr>
          <p:nvPr>
            <p:ph type="body" idx="2"/>
          </p:nvPr>
        </p:nvSpPr>
        <p:spPr>
          <a:xfrm>
            <a:off x="692826" y="2839085"/>
            <a:ext cx="4255174" cy="41758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5"/>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48" name="Google Shape;48;p71"/>
          <p:cNvSpPr txBox="1">
            <a:spLocks noGrp="1"/>
          </p:cNvSpPr>
          <p:nvPr>
            <p:ph type="body" idx="3"/>
          </p:nvPr>
        </p:nvSpPr>
        <p:spPr>
          <a:xfrm>
            <a:off x="5092065" y="1905318"/>
            <a:ext cx="4276130" cy="93376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25"/>
              </a:spcBef>
              <a:spcAft>
                <a:spcPts val="0"/>
              </a:spcAft>
              <a:buClr>
                <a:schemeClr val="dk1"/>
              </a:buClr>
              <a:buSzPts val="1980"/>
              <a:buNone/>
              <a:defRPr sz="1979" b="1"/>
            </a:lvl1pPr>
            <a:lvl2pPr marL="914400" lvl="1" indent="-228600" algn="l">
              <a:lnSpc>
                <a:spcPct val="90000"/>
              </a:lnSpc>
              <a:spcBef>
                <a:spcPts val="413"/>
              </a:spcBef>
              <a:spcAft>
                <a:spcPts val="0"/>
              </a:spcAft>
              <a:buClr>
                <a:schemeClr val="dk1"/>
              </a:buClr>
              <a:buSzPts val="1650"/>
              <a:buNone/>
              <a:defRPr sz="1650" b="1"/>
            </a:lvl2pPr>
            <a:lvl3pPr marL="1371600" lvl="2" indent="-228600" algn="l">
              <a:lnSpc>
                <a:spcPct val="90000"/>
              </a:lnSpc>
              <a:spcBef>
                <a:spcPts val="413"/>
              </a:spcBef>
              <a:spcAft>
                <a:spcPts val="0"/>
              </a:spcAft>
              <a:buClr>
                <a:schemeClr val="dk1"/>
              </a:buClr>
              <a:buSzPts val="1485"/>
              <a:buNone/>
              <a:defRPr sz="1485" b="1"/>
            </a:lvl3pPr>
            <a:lvl4pPr marL="1828800" lvl="3" indent="-228600" algn="l">
              <a:lnSpc>
                <a:spcPct val="90000"/>
              </a:lnSpc>
              <a:spcBef>
                <a:spcPts val="413"/>
              </a:spcBef>
              <a:spcAft>
                <a:spcPts val="0"/>
              </a:spcAft>
              <a:buClr>
                <a:schemeClr val="dk1"/>
              </a:buClr>
              <a:buSzPts val="1320"/>
              <a:buNone/>
              <a:defRPr sz="1320" b="1"/>
            </a:lvl4pPr>
            <a:lvl5pPr marL="2286000" lvl="4" indent="-228600" algn="l">
              <a:lnSpc>
                <a:spcPct val="90000"/>
              </a:lnSpc>
              <a:spcBef>
                <a:spcPts val="413"/>
              </a:spcBef>
              <a:spcAft>
                <a:spcPts val="0"/>
              </a:spcAft>
              <a:buClr>
                <a:schemeClr val="dk1"/>
              </a:buClr>
              <a:buSzPts val="1320"/>
              <a:buNone/>
              <a:defRPr sz="1320" b="1"/>
            </a:lvl5pPr>
            <a:lvl6pPr marL="2743200" lvl="5" indent="-228600" algn="l">
              <a:lnSpc>
                <a:spcPct val="90000"/>
              </a:lnSpc>
              <a:spcBef>
                <a:spcPts val="413"/>
              </a:spcBef>
              <a:spcAft>
                <a:spcPts val="0"/>
              </a:spcAft>
              <a:buClr>
                <a:schemeClr val="dk1"/>
              </a:buClr>
              <a:buSzPts val="1320"/>
              <a:buNone/>
              <a:defRPr sz="1320" b="1"/>
            </a:lvl6pPr>
            <a:lvl7pPr marL="3200400" lvl="6" indent="-228600" algn="l">
              <a:lnSpc>
                <a:spcPct val="90000"/>
              </a:lnSpc>
              <a:spcBef>
                <a:spcPts val="413"/>
              </a:spcBef>
              <a:spcAft>
                <a:spcPts val="0"/>
              </a:spcAft>
              <a:buClr>
                <a:schemeClr val="dk1"/>
              </a:buClr>
              <a:buSzPts val="1320"/>
              <a:buNone/>
              <a:defRPr sz="1320" b="1"/>
            </a:lvl7pPr>
            <a:lvl8pPr marL="3657600" lvl="7" indent="-228600" algn="l">
              <a:lnSpc>
                <a:spcPct val="90000"/>
              </a:lnSpc>
              <a:spcBef>
                <a:spcPts val="413"/>
              </a:spcBef>
              <a:spcAft>
                <a:spcPts val="0"/>
              </a:spcAft>
              <a:buClr>
                <a:schemeClr val="dk1"/>
              </a:buClr>
              <a:buSzPts val="1320"/>
              <a:buNone/>
              <a:defRPr sz="1320" b="1"/>
            </a:lvl8pPr>
            <a:lvl9pPr marL="4114800" lvl="8" indent="-228600" algn="l">
              <a:lnSpc>
                <a:spcPct val="90000"/>
              </a:lnSpc>
              <a:spcBef>
                <a:spcPts val="413"/>
              </a:spcBef>
              <a:spcAft>
                <a:spcPts val="0"/>
              </a:spcAft>
              <a:buClr>
                <a:schemeClr val="dk1"/>
              </a:buClr>
              <a:buSzPts val="1320"/>
              <a:buNone/>
              <a:defRPr sz="1320" b="1"/>
            </a:lvl9pPr>
          </a:lstStyle>
          <a:p>
            <a:endParaRPr/>
          </a:p>
        </p:txBody>
      </p:sp>
      <p:sp>
        <p:nvSpPr>
          <p:cNvPr id="49" name="Google Shape;49;p71"/>
          <p:cNvSpPr txBox="1">
            <a:spLocks noGrp="1"/>
          </p:cNvSpPr>
          <p:nvPr>
            <p:ph type="body" idx="4"/>
          </p:nvPr>
        </p:nvSpPr>
        <p:spPr>
          <a:xfrm>
            <a:off x="5092065" y="2839085"/>
            <a:ext cx="4276130" cy="41758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5"/>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50" name="Google Shape;50;p71"/>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1"/>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1"/>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72"/>
          <p:cNvSpPr txBox="1">
            <a:spLocks noGrp="1"/>
          </p:cNvSpPr>
          <p:nvPr>
            <p:ph type="title"/>
          </p:nvPr>
        </p:nvSpPr>
        <p:spPr>
          <a:xfrm>
            <a:off x="691515" y="413809"/>
            <a:ext cx="8675370" cy="150230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2"/>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2"/>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2"/>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73"/>
          <p:cNvSpPr txBox="1">
            <a:spLocks noGrp="1"/>
          </p:cNvSpPr>
          <p:nvPr>
            <p:ph type="title"/>
          </p:nvPr>
        </p:nvSpPr>
        <p:spPr>
          <a:xfrm>
            <a:off x="692825" y="518160"/>
            <a:ext cx="3244096" cy="18135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640"/>
              <a:buFont typeface="Calibri"/>
              <a:buNone/>
              <a:defRPr sz="264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3"/>
          <p:cNvSpPr txBox="1">
            <a:spLocks noGrp="1"/>
          </p:cNvSpPr>
          <p:nvPr>
            <p:ph type="body" idx="1"/>
          </p:nvPr>
        </p:nvSpPr>
        <p:spPr>
          <a:xfrm>
            <a:off x="4276130" y="1119082"/>
            <a:ext cx="5092065" cy="5523442"/>
          </a:xfrm>
          <a:prstGeom prst="rect">
            <a:avLst/>
          </a:prstGeom>
          <a:noFill/>
          <a:ln>
            <a:noFill/>
          </a:ln>
        </p:spPr>
        <p:txBody>
          <a:bodyPr spcFirstLastPara="1" wrap="square" lIns="91425" tIns="45700" rIns="91425" bIns="45700" anchor="t" anchorCtr="0">
            <a:normAutofit/>
          </a:bodyPr>
          <a:lstStyle>
            <a:lvl1pPr marL="457200" lvl="0" indent="-396240" algn="l">
              <a:lnSpc>
                <a:spcPct val="90000"/>
              </a:lnSpc>
              <a:spcBef>
                <a:spcPts val="825"/>
              </a:spcBef>
              <a:spcAft>
                <a:spcPts val="0"/>
              </a:spcAft>
              <a:buClr>
                <a:schemeClr val="dk1"/>
              </a:buClr>
              <a:buSzPts val="2640"/>
              <a:buChar char="•"/>
              <a:defRPr sz="2640"/>
            </a:lvl1pPr>
            <a:lvl2pPr marL="914400" lvl="1" indent="-375285" algn="l">
              <a:lnSpc>
                <a:spcPct val="90000"/>
              </a:lnSpc>
              <a:spcBef>
                <a:spcPts val="413"/>
              </a:spcBef>
              <a:spcAft>
                <a:spcPts val="0"/>
              </a:spcAft>
              <a:buClr>
                <a:schemeClr val="dk1"/>
              </a:buClr>
              <a:buSzPts val="2310"/>
              <a:buChar char="•"/>
              <a:defRPr sz="2310"/>
            </a:lvl2pPr>
            <a:lvl3pPr marL="1371600" lvl="2" indent="-354330" algn="l">
              <a:lnSpc>
                <a:spcPct val="90000"/>
              </a:lnSpc>
              <a:spcBef>
                <a:spcPts val="413"/>
              </a:spcBef>
              <a:spcAft>
                <a:spcPts val="0"/>
              </a:spcAft>
              <a:buClr>
                <a:schemeClr val="dk1"/>
              </a:buClr>
              <a:buSzPts val="1980"/>
              <a:buChar char="•"/>
              <a:defRPr sz="1979"/>
            </a:lvl3pPr>
            <a:lvl4pPr marL="1828800" lvl="3" indent="-333375" algn="l">
              <a:lnSpc>
                <a:spcPct val="90000"/>
              </a:lnSpc>
              <a:spcBef>
                <a:spcPts val="413"/>
              </a:spcBef>
              <a:spcAft>
                <a:spcPts val="0"/>
              </a:spcAft>
              <a:buClr>
                <a:schemeClr val="dk1"/>
              </a:buClr>
              <a:buSzPts val="1650"/>
              <a:buChar char="•"/>
              <a:defRPr sz="1650"/>
            </a:lvl4pPr>
            <a:lvl5pPr marL="2286000" lvl="4" indent="-333375" algn="l">
              <a:lnSpc>
                <a:spcPct val="90000"/>
              </a:lnSpc>
              <a:spcBef>
                <a:spcPts val="413"/>
              </a:spcBef>
              <a:spcAft>
                <a:spcPts val="0"/>
              </a:spcAft>
              <a:buClr>
                <a:schemeClr val="dk1"/>
              </a:buClr>
              <a:buSzPts val="1650"/>
              <a:buChar char="•"/>
              <a:defRPr sz="1650"/>
            </a:lvl5pPr>
            <a:lvl6pPr marL="2743200" lvl="5" indent="-333375" algn="l">
              <a:lnSpc>
                <a:spcPct val="90000"/>
              </a:lnSpc>
              <a:spcBef>
                <a:spcPts val="413"/>
              </a:spcBef>
              <a:spcAft>
                <a:spcPts val="0"/>
              </a:spcAft>
              <a:buClr>
                <a:schemeClr val="dk1"/>
              </a:buClr>
              <a:buSzPts val="1650"/>
              <a:buChar char="•"/>
              <a:defRPr sz="1650"/>
            </a:lvl6pPr>
            <a:lvl7pPr marL="3200400" lvl="6" indent="-333375" algn="l">
              <a:lnSpc>
                <a:spcPct val="90000"/>
              </a:lnSpc>
              <a:spcBef>
                <a:spcPts val="413"/>
              </a:spcBef>
              <a:spcAft>
                <a:spcPts val="0"/>
              </a:spcAft>
              <a:buClr>
                <a:schemeClr val="dk1"/>
              </a:buClr>
              <a:buSzPts val="1650"/>
              <a:buChar char="•"/>
              <a:defRPr sz="1650"/>
            </a:lvl7pPr>
            <a:lvl8pPr marL="3657600" lvl="7" indent="-333375" algn="l">
              <a:lnSpc>
                <a:spcPct val="90000"/>
              </a:lnSpc>
              <a:spcBef>
                <a:spcPts val="413"/>
              </a:spcBef>
              <a:spcAft>
                <a:spcPts val="0"/>
              </a:spcAft>
              <a:buClr>
                <a:schemeClr val="dk1"/>
              </a:buClr>
              <a:buSzPts val="1650"/>
              <a:buChar char="•"/>
              <a:defRPr sz="1650"/>
            </a:lvl8pPr>
            <a:lvl9pPr marL="4114800" lvl="8" indent="-333375" algn="l">
              <a:lnSpc>
                <a:spcPct val="90000"/>
              </a:lnSpc>
              <a:spcBef>
                <a:spcPts val="413"/>
              </a:spcBef>
              <a:spcAft>
                <a:spcPts val="0"/>
              </a:spcAft>
              <a:buClr>
                <a:schemeClr val="dk1"/>
              </a:buClr>
              <a:buSzPts val="1650"/>
              <a:buChar char="•"/>
              <a:defRPr sz="1650"/>
            </a:lvl9pPr>
          </a:lstStyle>
          <a:p>
            <a:endParaRPr/>
          </a:p>
        </p:txBody>
      </p:sp>
      <p:sp>
        <p:nvSpPr>
          <p:cNvPr id="61" name="Google Shape;61;p73"/>
          <p:cNvSpPr txBox="1">
            <a:spLocks noGrp="1"/>
          </p:cNvSpPr>
          <p:nvPr>
            <p:ph type="body" idx="2"/>
          </p:nvPr>
        </p:nvSpPr>
        <p:spPr>
          <a:xfrm>
            <a:off x="692825" y="2331720"/>
            <a:ext cx="3244096" cy="431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5"/>
              </a:spcBef>
              <a:spcAft>
                <a:spcPts val="0"/>
              </a:spcAft>
              <a:buClr>
                <a:schemeClr val="dk1"/>
              </a:buClr>
              <a:buSzPts val="1320"/>
              <a:buNone/>
              <a:defRPr sz="1320"/>
            </a:lvl1pPr>
            <a:lvl2pPr marL="914400" lvl="1" indent="-228600" algn="l">
              <a:lnSpc>
                <a:spcPct val="90000"/>
              </a:lnSpc>
              <a:spcBef>
                <a:spcPts val="413"/>
              </a:spcBef>
              <a:spcAft>
                <a:spcPts val="0"/>
              </a:spcAft>
              <a:buClr>
                <a:schemeClr val="dk1"/>
              </a:buClr>
              <a:buSzPts val="1155"/>
              <a:buNone/>
              <a:defRPr sz="1155"/>
            </a:lvl2pPr>
            <a:lvl3pPr marL="1371600" lvl="2" indent="-228600" algn="l">
              <a:lnSpc>
                <a:spcPct val="90000"/>
              </a:lnSpc>
              <a:spcBef>
                <a:spcPts val="413"/>
              </a:spcBef>
              <a:spcAft>
                <a:spcPts val="0"/>
              </a:spcAft>
              <a:buClr>
                <a:schemeClr val="dk1"/>
              </a:buClr>
              <a:buSzPts val="990"/>
              <a:buNone/>
              <a:defRPr sz="989"/>
            </a:lvl3pPr>
            <a:lvl4pPr marL="1828800" lvl="3" indent="-228600" algn="l">
              <a:lnSpc>
                <a:spcPct val="90000"/>
              </a:lnSpc>
              <a:spcBef>
                <a:spcPts val="413"/>
              </a:spcBef>
              <a:spcAft>
                <a:spcPts val="0"/>
              </a:spcAft>
              <a:buClr>
                <a:schemeClr val="dk1"/>
              </a:buClr>
              <a:buSzPts val="825"/>
              <a:buNone/>
              <a:defRPr sz="825"/>
            </a:lvl4pPr>
            <a:lvl5pPr marL="2286000" lvl="4" indent="-228600" algn="l">
              <a:lnSpc>
                <a:spcPct val="90000"/>
              </a:lnSpc>
              <a:spcBef>
                <a:spcPts val="413"/>
              </a:spcBef>
              <a:spcAft>
                <a:spcPts val="0"/>
              </a:spcAft>
              <a:buClr>
                <a:schemeClr val="dk1"/>
              </a:buClr>
              <a:buSzPts val="825"/>
              <a:buNone/>
              <a:defRPr sz="825"/>
            </a:lvl5pPr>
            <a:lvl6pPr marL="2743200" lvl="5" indent="-228600" algn="l">
              <a:lnSpc>
                <a:spcPct val="90000"/>
              </a:lnSpc>
              <a:spcBef>
                <a:spcPts val="413"/>
              </a:spcBef>
              <a:spcAft>
                <a:spcPts val="0"/>
              </a:spcAft>
              <a:buClr>
                <a:schemeClr val="dk1"/>
              </a:buClr>
              <a:buSzPts val="825"/>
              <a:buNone/>
              <a:defRPr sz="825"/>
            </a:lvl6pPr>
            <a:lvl7pPr marL="3200400" lvl="6" indent="-228600" algn="l">
              <a:lnSpc>
                <a:spcPct val="90000"/>
              </a:lnSpc>
              <a:spcBef>
                <a:spcPts val="413"/>
              </a:spcBef>
              <a:spcAft>
                <a:spcPts val="0"/>
              </a:spcAft>
              <a:buClr>
                <a:schemeClr val="dk1"/>
              </a:buClr>
              <a:buSzPts val="825"/>
              <a:buNone/>
              <a:defRPr sz="825"/>
            </a:lvl7pPr>
            <a:lvl8pPr marL="3657600" lvl="7" indent="-228600" algn="l">
              <a:lnSpc>
                <a:spcPct val="90000"/>
              </a:lnSpc>
              <a:spcBef>
                <a:spcPts val="413"/>
              </a:spcBef>
              <a:spcAft>
                <a:spcPts val="0"/>
              </a:spcAft>
              <a:buClr>
                <a:schemeClr val="dk1"/>
              </a:buClr>
              <a:buSzPts val="825"/>
              <a:buNone/>
              <a:defRPr sz="825"/>
            </a:lvl8pPr>
            <a:lvl9pPr marL="4114800" lvl="8" indent="-228600" algn="l">
              <a:lnSpc>
                <a:spcPct val="90000"/>
              </a:lnSpc>
              <a:spcBef>
                <a:spcPts val="413"/>
              </a:spcBef>
              <a:spcAft>
                <a:spcPts val="0"/>
              </a:spcAft>
              <a:buClr>
                <a:schemeClr val="dk1"/>
              </a:buClr>
              <a:buSzPts val="825"/>
              <a:buNone/>
              <a:defRPr sz="825"/>
            </a:lvl9pPr>
          </a:lstStyle>
          <a:p>
            <a:endParaRPr/>
          </a:p>
        </p:txBody>
      </p:sp>
      <p:sp>
        <p:nvSpPr>
          <p:cNvPr id="62" name="Google Shape;62;p73"/>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3"/>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3"/>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74"/>
          <p:cNvSpPr txBox="1">
            <a:spLocks noGrp="1"/>
          </p:cNvSpPr>
          <p:nvPr>
            <p:ph type="title"/>
          </p:nvPr>
        </p:nvSpPr>
        <p:spPr>
          <a:xfrm>
            <a:off x="692825" y="518160"/>
            <a:ext cx="3244096" cy="18135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640"/>
              <a:buFont typeface="Calibri"/>
              <a:buNone/>
              <a:defRPr sz="264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74"/>
          <p:cNvSpPr>
            <a:spLocks noGrp="1"/>
          </p:cNvSpPr>
          <p:nvPr>
            <p:ph type="pic" idx="2"/>
          </p:nvPr>
        </p:nvSpPr>
        <p:spPr>
          <a:xfrm>
            <a:off x="4276130" y="1119082"/>
            <a:ext cx="5092065" cy="552344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825"/>
              </a:spcBef>
              <a:spcAft>
                <a:spcPts val="0"/>
              </a:spcAft>
              <a:buClr>
                <a:schemeClr val="dk1"/>
              </a:buClr>
              <a:buSzPts val="2640"/>
              <a:buFont typeface="Arial"/>
              <a:buNone/>
              <a:defRPr sz="2640" b="0" i="0" u="none" strike="noStrike" cap="none">
                <a:solidFill>
                  <a:schemeClr val="dk1"/>
                </a:solidFill>
                <a:latin typeface="Calibri"/>
                <a:ea typeface="Calibri"/>
                <a:cs typeface="Calibri"/>
                <a:sym typeface="Calibri"/>
              </a:defRPr>
            </a:lvl1pPr>
            <a:lvl2pPr marR="0" lvl="1" algn="l" rtl="0">
              <a:lnSpc>
                <a:spcPct val="90000"/>
              </a:lnSpc>
              <a:spcBef>
                <a:spcPts val="413"/>
              </a:spcBef>
              <a:spcAft>
                <a:spcPts val="0"/>
              </a:spcAft>
              <a:buClr>
                <a:schemeClr val="dk1"/>
              </a:buClr>
              <a:buSzPts val="2310"/>
              <a:buFont typeface="Arial"/>
              <a:buNone/>
              <a:defRPr sz="2310" b="0" i="0" u="none" strike="noStrike" cap="none">
                <a:solidFill>
                  <a:schemeClr val="dk1"/>
                </a:solidFill>
                <a:latin typeface="Calibri"/>
                <a:ea typeface="Calibri"/>
                <a:cs typeface="Calibri"/>
                <a:sym typeface="Calibri"/>
              </a:defRPr>
            </a:lvl2pPr>
            <a:lvl3pPr marR="0" lvl="2" algn="l" rtl="0">
              <a:lnSpc>
                <a:spcPct val="90000"/>
              </a:lnSpc>
              <a:spcBef>
                <a:spcPts val="413"/>
              </a:spcBef>
              <a:spcAft>
                <a:spcPts val="0"/>
              </a:spcAft>
              <a:buClr>
                <a:schemeClr val="dk1"/>
              </a:buClr>
              <a:buSzPts val="1980"/>
              <a:buFont typeface="Arial"/>
              <a:buNone/>
              <a:defRPr sz="1979" b="0" i="0" u="none" strike="noStrike" cap="none">
                <a:solidFill>
                  <a:schemeClr val="dk1"/>
                </a:solidFill>
                <a:latin typeface="Calibri"/>
                <a:ea typeface="Calibri"/>
                <a:cs typeface="Calibri"/>
                <a:sym typeface="Calibri"/>
              </a:defRPr>
            </a:lvl3pPr>
            <a:lvl4pPr marR="0" lvl="3" algn="l" rtl="0">
              <a:lnSpc>
                <a:spcPct val="90000"/>
              </a:lnSpc>
              <a:spcBef>
                <a:spcPts val="413"/>
              </a:spcBef>
              <a:spcAft>
                <a:spcPts val="0"/>
              </a:spcAft>
              <a:buClr>
                <a:schemeClr val="dk1"/>
              </a:buClr>
              <a:buSzPts val="1650"/>
              <a:buFont typeface="Arial"/>
              <a:buNone/>
              <a:defRPr sz="1650" b="0" i="0" u="none" strike="noStrike" cap="none">
                <a:solidFill>
                  <a:schemeClr val="dk1"/>
                </a:solidFill>
                <a:latin typeface="Calibri"/>
                <a:ea typeface="Calibri"/>
                <a:cs typeface="Calibri"/>
                <a:sym typeface="Calibri"/>
              </a:defRPr>
            </a:lvl4pPr>
            <a:lvl5pPr marR="0" lvl="4" algn="l" rtl="0">
              <a:lnSpc>
                <a:spcPct val="90000"/>
              </a:lnSpc>
              <a:spcBef>
                <a:spcPts val="413"/>
              </a:spcBef>
              <a:spcAft>
                <a:spcPts val="0"/>
              </a:spcAft>
              <a:buClr>
                <a:schemeClr val="dk1"/>
              </a:buClr>
              <a:buSzPts val="1650"/>
              <a:buFont typeface="Arial"/>
              <a:buNone/>
              <a:defRPr sz="1650" b="0" i="0" u="none" strike="noStrike" cap="none">
                <a:solidFill>
                  <a:schemeClr val="dk1"/>
                </a:solidFill>
                <a:latin typeface="Calibri"/>
                <a:ea typeface="Calibri"/>
                <a:cs typeface="Calibri"/>
                <a:sym typeface="Calibri"/>
              </a:defRPr>
            </a:lvl5pPr>
            <a:lvl6pPr marR="0" lvl="5" algn="l" rtl="0">
              <a:lnSpc>
                <a:spcPct val="90000"/>
              </a:lnSpc>
              <a:spcBef>
                <a:spcPts val="413"/>
              </a:spcBef>
              <a:spcAft>
                <a:spcPts val="0"/>
              </a:spcAft>
              <a:buClr>
                <a:schemeClr val="dk1"/>
              </a:buClr>
              <a:buSzPts val="1650"/>
              <a:buFont typeface="Arial"/>
              <a:buNone/>
              <a:defRPr sz="1650" b="0" i="0" u="none" strike="noStrike" cap="none">
                <a:solidFill>
                  <a:schemeClr val="dk1"/>
                </a:solidFill>
                <a:latin typeface="Calibri"/>
                <a:ea typeface="Calibri"/>
                <a:cs typeface="Calibri"/>
                <a:sym typeface="Calibri"/>
              </a:defRPr>
            </a:lvl6pPr>
            <a:lvl7pPr marR="0" lvl="6" algn="l" rtl="0">
              <a:lnSpc>
                <a:spcPct val="90000"/>
              </a:lnSpc>
              <a:spcBef>
                <a:spcPts val="413"/>
              </a:spcBef>
              <a:spcAft>
                <a:spcPts val="0"/>
              </a:spcAft>
              <a:buClr>
                <a:schemeClr val="dk1"/>
              </a:buClr>
              <a:buSzPts val="1650"/>
              <a:buFont typeface="Arial"/>
              <a:buNone/>
              <a:defRPr sz="1650" b="0" i="0" u="none" strike="noStrike" cap="none">
                <a:solidFill>
                  <a:schemeClr val="dk1"/>
                </a:solidFill>
                <a:latin typeface="Calibri"/>
                <a:ea typeface="Calibri"/>
                <a:cs typeface="Calibri"/>
                <a:sym typeface="Calibri"/>
              </a:defRPr>
            </a:lvl7pPr>
            <a:lvl8pPr marR="0" lvl="7" algn="l" rtl="0">
              <a:lnSpc>
                <a:spcPct val="90000"/>
              </a:lnSpc>
              <a:spcBef>
                <a:spcPts val="413"/>
              </a:spcBef>
              <a:spcAft>
                <a:spcPts val="0"/>
              </a:spcAft>
              <a:buClr>
                <a:schemeClr val="dk1"/>
              </a:buClr>
              <a:buSzPts val="1650"/>
              <a:buFont typeface="Arial"/>
              <a:buNone/>
              <a:defRPr sz="1650" b="0" i="0" u="none" strike="noStrike" cap="none">
                <a:solidFill>
                  <a:schemeClr val="dk1"/>
                </a:solidFill>
                <a:latin typeface="Calibri"/>
                <a:ea typeface="Calibri"/>
                <a:cs typeface="Calibri"/>
                <a:sym typeface="Calibri"/>
              </a:defRPr>
            </a:lvl8pPr>
            <a:lvl9pPr marR="0" lvl="8" algn="l" rtl="0">
              <a:lnSpc>
                <a:spcPct val="90000"/>
              </a:lnSpc>
              <a:spcBef>
                <a:spcPts val="413"/>
              </a:spcBef>
              <a:spcAft>
                <a:spcPts val="0"/>
              </a:spcAft>
              <a:buClr>
                <a:schemeClr val="dk1"/>
              </a:buClr>
              <a:buSzPts val="1650"/>
              <a:buFont typeface="Arial"/>
              <a:buNone/>
              <a:defRPr sz="1650" b="0" i="0" u="none" strike="noStrike" cap="none">
                <a:solidFill>
                  <a:schemeClr val="dk1"/>
                </a:solidFill>
                <a:latin typeface="Calibri"/>
                <a:ea typeface="Calibri"/>
                <a:cs typeface="Calibri"/>
                <a:sym typeface="Calibri"/>
              </a:defRPr>
            </a:lvl9pPr>
          </a:lstStyle>
          <a:p>
            <a:endParaRPr/>
          </a:p>
        </p:txBody>
      </p:sp>
      <p:sp>
        <p:nvSpPr>
          <p:cNvPr id="68" name="Google Shape;68;p74"/>
          <p:cNvSpPr txBox="1">
            <a:spLocks noGrp="1"/>
          </p:cNvSpPr>
          <p:nvPr>
            <p:ph type="body" idx="1"/>
          </p:nvPr>
        </p:nvSpPr>
        <p:spPr>
          <a:xfrm>
            <a:off x="692825" y="2331720"/>
            <a:ext cx="3244096" cy="431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5"/>
              </a:spcBef>
              <a:spcAft>
                <a:spcPts val="0"/>
              </a:spcAft>
              <a:buClr>
                <a:schemeClr val="dk1"/>
              </a:buClr>
              <a:buSzPts val="1320"/>
              <a:buNone/>
              <a:defRPr sz="1320"/>
            </a:lvl1pPr>
            <a:lvl2pPr marL="914400" lvl="1" indent="-228600" algn="l">
              <a:lnSpc>
                <a:spcPct val="90000"/>
              </a:lnSpc>
              <a:spcBef>
                <a:spcPts val="413"/>
              </a:spcBef>
              <a:spcAft>
                <a:spcPts val="0"/>
              </a:spcAft>
              <a:buClr>
                <a:schemeClr val="dk1"/>
              </a:buClr>
              <a:buSzPts val="1155"/>
              <a:buNone/>
              <a:defRPr sz="1155"/>
            </a:lvl2pPr>
            <a:lvl3pPr marL="1371600" lvl="2" indent="-228600" algn="l">
              <a:lnSpc>
                <a:spcPct val="90000"/>
              </a:lnSpc>
              <a:spcBef>
                <a:spcPts val="413"/>
              </a:spcBef>
              <a:spcAft>
                <a:spcPts val="0"/>
              </a:spcAft>
              <a:buClr>
                <a:schemeClr val="dk1"/>
              </a:buClr>
              <a:buSzPts val="990"/>
              <a:buNone/>
              <a:defRPr sz="989"/>
            </a:lvl3pPr>
            <a:lvl4pPr marL="1828800" lvl="3" indent="-228600" algn="l">
              <a:lnSpc>
                <a:spcPct val="90000"/>
              </a:lnSpc>
              <a:spcBef>
                <a:spcPts val="413"/>
              </a:spcBef>
              <a:spcAft>
                <a:spcPts val="0"/>
              </a:spcAft>
              <a:buClr>
                <a:schemeClr val="dk1"/>
              </a:buClr>
              <a:buSzPts val="825"/>
              <a:buNone/>
              <a:defRPr sz="825"/>
            </a:lvl4pPr>
            <a:lvl5pPr marL="2286000" lvl="4" indent="-228600" algn="l">
              <a:lnSpc>
                <a:spcPct val="90000"/>
              </a:lnSpc>
              <a:spcBef>
                <a:spcPts val="413"/>
              </a:spcBef>
              <a:spcAft>
                <a:spcPts val="0"/>
              </a:spcAft>
              <a:buClr>
                <a:schemeClr val="dk1"/>
              </a:buClr>
              <a:buSzPts val="825"/>
              <a:buNone/>
              <a:defRPr sz="825"/>
            </a:lvl5pPr>
            <a:lvl6pPr marL="2743200" lvl="5" indent="-228600" algn="l">
              <a:lnSpc>
                <a:spcPct val="90000"/>
              </a:lnSpc>
              <a:spcBef>
                <a:spcPts val="413"/>
              </a:spcBef>
              <a:spcAft>
                <a:spcPts val="0"/>
              </a:spcAft>
              <a:buClr>
                <a:schemeClr val="dk1"/>
              </a:buClr>
              <a:buSzPts val="825"/>
              <a:buNone/>
              <a:defRPr sz="825"/>
            </a:lvl6pPr>
            <a:lvl7pPr marL="3200400" lvl="6" indent="-228600" algn="l">
              <a:lnSpc>
                <a:spcPct val="90000"/>
              </a:lnSpc>
              <a:spcBef>
                <a:spcPts val="413"/>
              </a:spcBef>
              <a:spcAft>
                <a:spcPts val="0"/>
              </a:spcAft>
              <a:buClr>
                <a:schemeClr val="dk1"/>
              </a:buClr>
              <a:buSzPts val="825"/>
              <a:buNone/>
              <a:defRPr sz="825"/>
            </a:lvl7pPr>
            <a:lvl8pPr marL="3657600" lvl="7" indent="-228600" algn="l">
              <a:lnSpc>
                <a:spcPct val="90000"/>
              </a:lnSpc>
              <a:spcBef>
                <a:spcPts val="413"/>
              </a:spcBef>
              <a:spcAft>
                <a:spcPts val="0"/>
              </a:spcAft>
              <a:buClr>
                <a:schemeClr val="dk1"/>
              </a:buClr>
              <a:buSzPts val="825"/>
              <a:buNone/>
              <a:defRPr sz="825"/>
            </a:lvl8pPr>
            <a:lvl9pPr marL="4114800" lvl="8" indent="-228600" algn="l">
              <a:lnSpc>
                <a:spcPct val="90000"/>
              </a:lnSpc>
              <a:spcBef>
                <a:spcPts val="413"/>
              </a:spcBef>
              <a:spcAft>
                <a:spcPts val="0"/>
              </a:spcAft>
              <a:buClr>
                <a:schemeClr val="dk1"/>
              </a:buClr>
              <a:buSzPts val="825"/>
              <a:buNone/>
              <a:defRPr sz="825"/>
            </a:lvl9pPr>
          </a:lstStyle>
          <a:p>
            <a:endParaRPr/>
          </a:p>
        </p:txBody>
      </p:sp>
      <p:sp>
        <p:nvSpPr>
          <p:cNvPr id="69" name="Google Shape;69;p74"/>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4"/>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4"/>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png"/><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691515" y="413809"/>
            <a:ext cx="8675370" cy="150230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30"/>
              <a:buFont typeface="Calibri"/>
              <a:buNone/>
              <a:defRPr sz="363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1"/>
          <p:cNvSpPr txBox="1">
            <a:spLocks noGrp="1"/>
          </p:cNvSpPr>
          <p:nvPr>
            <p:ph type="body" idx="1"/>
          </p:nvPr>
        </p:nvSpPr>
        <p:spPr>
          <a:xfrm>
            <a:off x="691515" y="2069042"/>
            <a:ext cx="8675370" cy="4931516"/>
          </a:xfrm>
          <a:prstGeom prst="rect">
            <a:avLst/>
          </a:prstGeom>
          <a:noFill/>
          <a:ln>
            <a:noFill/>
          </a:ln>
        </p:spPr>
        <p:txBody>
          <a:bodyPr spcFirstLastPara="1" wrap="square" lIns="91425" tIns="45700" rIns="91425" bIns="45700" anchor="t" anchorCtr="0">
            <a:normAutofit/>
          </a:bodyPr>
          <a:lstStyle>
            <a:lvl1pPr marL="457200" marR="0" lvl="0" indent="-375285" algn="l" rtl="0">
              <a:lnSpc>
                <a:spcPct val="90000"/>
              </a:lnSpc>
              <a:spcBef>
                <a:spcPts val="825"/>
              </a:spcBef>
              <a:spcAft>
                <a:spcPts val="0"/>
              </a:spcAft>
              <a:buClr>
                <a:schemeClr val="dk1"/>
              </a:buClr>
              <a:buSzPts val="2310"/>
              <a:buFont typeface="Arial"/>
              <a:buChar char="•"/>
              <a:defRPr sz="2310" b="0" i="0" u="none" strike="noStrike" cap="none">
                <a:solidFill>
                  <a:schemeClr val="dk1"/>
                </a:solidFill>
                <a:latin typeface="Calibri"/>
                <a:ea typeface="Calibri"/>
                <a:cs typeface="Calibri"/>
                <a:sym typeface="Calibri"/>
              </a:defRPr>
            </a:lvl1pPr>
            <a:lvl2pPr marL="914400" marR="0" lvl="1" indent="-354330" algn="l" rtl="0">
              <a:lnSpc>
                <a:spcPct val="90000"/>
              </a:lnSpc>
              <a:spcBef>
                <a:spcPts val="413"/>
              </a:spcBef>
              <a:spcAft>
                <a:spcPts val="0"/>
              </a:spcAft>
              <a:buClr>
                <a:schemeClr val="dk1"/>
              </a:buClr>
              <a:buSzPts val="1980"/>
              <a:buFont typeface="Arial"/>
              <a:buChar char="•"/>
              <a:defRPr sz="1979" b="0" i="0" u="none" strike="noStrike" cap="none">
                <a:solidFill>
                  <a:schemeClr val="dk1"/>
                </a:solidFill>
                <a:latin typeface="Calibri"/>
                <a:ea typeface="Calibri"/>
                <a:cs typeface="Calibri"/>
                <a:sym typeface="Calibri"/>
              </a:defRPr>
            </a:lvl2pPr>
            <a:lvl3pPr marL="1371600" marR="0" lvl="2" indent="-333375" algn="l" rtl="0">
              <a:lnSpc>
                <a:spcPct val="90000"/>
              </a:lnSpc>
              <a:spcBef>
                <a:spcPts val="413"/>
              </a:spcBef>
              <a:spcAft>
                <a:spcPts val="0"/>
              </a:spcAft>
              <a:buClr>
                <a:schemeClr val="dk1"/>
              </a:buClr>
              <a:buSzPts val="1650"/>
              <a:buFont typeface="Arial"/>
              <a:buChar char="•"/>
              <a:defRPr sz="1650" b="0" i="0" u="none" strike="noStrike" cap="none">
                <a:solidFill>
                  <a:schemeClr val="dk1"/>
                </a:solidFill>
                <a:latin typeface="Calibri"/>
                <a:ea typeface="Calibri"/>
                <a:cs typeface="Calibri"/>
                <a:sym typeface="Calibri"/>
              </a:defRPr>
            </a:lvl3pPr>
            <a:lvl4pPr marL="1828800" marR="0" lvl="3" indent="-322897" algn="l" rtl="0">
              <a:lnSpc>
                <a:spcPct val="90000"/>
              </a:lnSpc>
              <a:spcBef>
                <a:spcPts val="413"/>
              </a:spcBef>
              <a:spcAft>
                <a:spcPts val="0"/>
              </a:spcAft>
              <a:buClr>
                <a:schemeClr val="dk1"/>
              </a:buClr>
              <a:buSzPts val="1485"/>
              <a:buFont typeface="Arial"/>
              <a:buChar char="•"/>
              <a:defRPr sz="1485" b="0" i="0" u="none" strike="noStrike" cap="none">
                <a:solidFill>
                  <a:schemeClr val="dk1"/>
                </a:solidFill>
                <a:latin typeface="Calibri"/>
                <a:ea typeface="Calibri"/>
                <a:cs typeface="Calibri"/>
                <a:sym typeface="Calibri"/>
              </a:defRPr>
            </a:lvl4pPr>
            <a:lvl5pPr marL="2286000" marR="0" lvl="4" indent="-322897" algn="l" rtl="0">
              <a:lnSpc>
                <a:spcPct val="90000"/>
              </a:lnSpc>
              <a:spcBef>
                <a:spcPts val="413"/>
              </a:spcBef>
              <a:spcAft>
                <a:spcPts val="0"/>
              </a:spcAft>
              <a:buClr>
                <a:schemeClr val="dk1"/>
              </a:buClr>
              <a:buSzPts val="1485"/>
              <a:buFont typeface="Arial"/>
              <a:buChar char="•"/>
              <a:defRPr sz="1485" b="0" i="0" u="none" strike="noStrike" cap="none">
                <a:solidFill>
                  <a:schemeClr val="dk1"/>
                </a:solidFill>
                <a:latin typeface="Calibri"/>
                <a:ea typeface="Calibri"/>
                <a:cs typeface="Calibri"/>
                <a:sym typeface="Calibri"/>
              </a:defRPr>
            </a:lvl5pPr>
            <a:lvl6pPr marL="2743200" marR="0" lvl="5" indent="-322897" algn="l" rtl="0">
              <a:lnSpc>
                <a:spcPct val="90000"/>
              </a:lnSpc>
              <a:spcBef>
                <a:spcPts val="413"/>
              </a:spcBef>
              <a:spcAft>
                <a:spcPts val="0"/>
              </a:spcAft>
              <a:buClr>
                <a:schemeClr val="dk1"/>
              </a:buClr>
              <a:buSzPts val="1485"/>
              <a:buFont typeface="Arial"/>
              <a:buChar char="•"/>
              <a:defRPr sz="1485" b="0" i="0" u="none" strike="noStrike" cap="none">
                <a:solidFill>
                  <a:schemeClr val="dk1"/>
                </a:solidFill>
                <a:latin typeface="Calibri"/>
                <a:ea typeface="Calibri"/>
                <a:cs typeface="Calibri"/>
                <a:sym typeface="Calibri"/>
              </a:defRPr>
            </a:lvl6pPr>
            <a:lvl7pPr marL="3200400" marR="0" lvl="6" indent="-322897" algn="l" rtl="0">
              <a:lnSpc>
                <a:spcPct val="90000"/>
              </a:lnSpc>
              <a:spcBef>
                <a:spcPts val="413"/>
              </a:spcBef>
              <a:spcAft>
                <a:spcPts val="0"/>
              </a:spcAft>
              <a:buClr>
                <a:schemeClr val="dk1"/>
              </a:buClr>
              <a:buSzPts val="1485"/>
              <a:buFont typeface="Arial"/>
              <a:buChar char="•"/>
              <a:defRPr sz="1485" b="0" i="0" u="none" strike="noStrike" cap="none">
                <a:solidFill>
                  <a:schemeClr val="dk1"/>
                </a:solidFill>
                <a:latin typeface="Calibri"/>
                <a:ea typeface="Calibri"/>
                <a:cs typeface="Calibri"/>
                <a:sym typeface="Calibri"/>
              </a:defRPr>
            </a:lvl7pPr>
            <a:lvl8pPr marL="3657600" marR="0" lvl="7" indent="-322897" algn="l" rtl="0">
              <a:lnSpc>
                <a:spcPct val="90000"/>
              </a:lnSpc>
              <a:spcBef>
                <a:spcPts val="413"/>
              </a:spcBef>
              <a:spcAft>
                <a:spcPts val="0"/>
              </a:spcAft>
              <a:buClr>
                <a:schemeClr val="dk1"/>
              </a:buClr>
              <a:buSzPts val="1485"/>
              <a:buFont typeface="Arial"/>
              <a:buChar char="•"/>
              <a:defRPr sz="1485" b="0" i="0" u="none" strike="noStrike" cap="none">
                <a:solidFill>
                  <a:schemeClr val="dk1"/>
                </a:solidFill>
                <a:latin typeface="Calibri"/>
                <a:ea typeface="Calibri"/>
                <a:cs typeface="Calibri"/>
                <a:sym typeface="Calibri"/>
              </a:defRPr>
            </a:lvl8pPr>
            <a:lvl9pPr marL="4114800" marR="0" lvl="8" indent="-322897" algn="l" rtl="0">
              <a:lnSpc>
                <a:spcPct val="90000"/>
              </a:lnSpc>
              <a:spcBef>
                <a:spcPts val="413"/>
              </a:spcBef>
              <a:spcAft>
                <a:spcPts val="0"/>
              </a:spcAft>
              <a:buClr>
                <a:schemeClr val="dk1"/>
              </a:buClr>
              <a:buSzPts val="1485"/>
              <a:buFont typeface="Arial"/>
              <a:buChar char="•"/>
              <a:defRPr sz="1485" b="0" i="0" u="none" strike="noStrike" cap="none">
                <a:solidFill>
                  <a:schemeClr val="dk1"/>
                </a:solidFill>
                <a:latin typeface="Calibri"/>
                <a:ea typeface="Calibri"/>
                <a:cs typeface="Calibri"/>
                <a:sym typeface="Calibri"/>
              </a:defRPr>
            </a:lvl9pPr>
          </a:lstStyle>
          <a:p>
            <a:endParaRPr/>
          </a:p>
        </p:txBody>
      </p:sp>
      <p:sp>
        <p:nvSpPr>
          <p:cNvPr id="12" name="Google Shape;12;p41"/>
          <p:cNvSpPr txBox="1">
            <a:spLocks noGrp="1"/>
          </p:cNvSpPr>
          <p:nvPr>
            <p:ph type="dt" idx="10"/>
          </p:nvPr>
        </p:nvSpPr>
        <p:spPr>
          <a:xfrm>
            <a:off x="691515" y="7203864"/>
            <a:ext cx="2263140" cy="41380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89"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 name="Google Shape;13;p41"/>
          <p:cNvSpPr txBox="1">
            <a:spLocks noGrp="1"/>
          </p:cNvSpPr>
          <p:nvPr>
            <p:ph type="ftr" idx="11"/>
          </p:nvPr>
        </p:nvSpPr>
        <p:spPr>
          <a:xfrm>
            <a:off x="3331845" y="7203864"/>
            <a:ext cx="3394710" cy="413808"/>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89"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 name="Google Shape;14;p41"/>
          <p:cNvSpPr txBox="1">
            <a:spLocks noGrp="1"/>
          </p:cNvSpPr>
          <p:nvPr>
            <p:ph type="sldNum" idx="12"/>
          </p:nvPr>
        </p:nvSpPr>
        <p:spPr>
          <a:xfrm>
            <a:off x="7103745" y="7203864"/>
            <a:ext cx="2263140" cy="41380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89"/>
              <a:buFont typeface="Arial"/>
              <a:buNone/>
              <a:defRPr sz="98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43"/>
          <p:cNvSpPr txBox="1">
            <a:spLocks noGrp="1"/>
          </p:cNvSpPr>
          <p:nvPr>
            <p:ph type="title"/>
          </p:nvPr>
        </p:nvSpPr>
        <p:spPr>
          <a:xfrm>
            <a:off x="335280" y="863600"/>
            <a:ext cx="9304021" cy="690880"/>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rgbClr val="00AEEF"/>
              </a:buClr>
              <a:buSzPts val="3600"/>
              <a:buFont typeface="Arial"/>
              <a:buNone/>
              <a:defRPr sz="3600" b="0" i="0" u="none" strike="noStrike" cap="none">
                <a:solidFill>
                  <a:srgbClr val="00AE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43"/>
          <p:cNvSpPr txBox="1">
            <a:spLocks noGrp="1"/>
          </p:cNvSpPr>
          <p:nvPr>
            <p:ph type="body" idx="1"/>
          </p:nvPr>
        </p:nvSpPr>
        <p:spPr>
          <a:xfrm>
            <a:off x="335280" y="1640840"/>
            <a:ext cx="9304021" cy="535432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540"/>
              </a:spcBef>
              <a:spcAft>
                <a:spcPts val="0"/>
              </a:spcAft>
              <a:buClr>
                <a:srgbClr val="00548C"/>
              </a:buClr>
              <a:buSzPts val="2700"/>
              <a:buFont typeface="Arial"/>
              <a:buNone/>
              <a:defRPr sz="2700" b="0" i="0" u="none" strike="noStrike" cap="none">
                <a:solidFill>
                  <a:srgbClr val="00548C"/>
                </a:solidFill>
                <a:latin typeface="Arial"/>
                <a:ea typeface="Arial"/>
                <a:cs typeface="Arial"/>
                <a:sym typeface="Arial"/>
              </a:defRPr>
            </a:lvl1pPr>
            <a:lvl2pPr marL="914400" marR="0" lvl="1" indent="-374650" algn="l" rtl="0">
              <a:lnSpc>
                <a:spcPct val="100000"/>
              </a:lnSpc>
              <a:spcBef>
                <a:spcPts val="460"/>
              </a:spcBef>
              <a:spcAft>
                <a:spcPts val="0"/>
              </a:spcAft>
              <a:buClr>
                <a:srgbClr val="7F7F7F"/>
              </a:buClr>
              <a:buSzPts val="2300"/>
              <a:buFont typeface="Arial"/>
              <a:buChar char="•"/>
              <a:defRPr sz="2300" b="0" i="1" u="none" strike="noStrike" cap="none">
                <a:solidFill>
                  <a:srgbClr val="7F7F7F"/>
                </a:solidFill>
                <a:latin typeface="Arial"/>
                <a:ea typeface="Arial"/>
                <a:cs typeface="Arial"/>
                <a:sym typeface="Arial"/>
              </a:defRPr>
            </a:lvl2pPr>
            <a:lvl3pPr marL="1371600" marR="0" lvl="2" indent="-355600" algn="l" rtl="0">
              <a:lnSpc>
                <a:spcPct val="100000"/>
              </a:lnSpc>
              <a:spcBef>
                <a:spcPts val="400"/>
              </a:spcBef>
              <a:spcAft>
                <a:spcPts val="0"/>
              </a:spcAft>
              <a:buClr>
                <a:srgbClr val="7F7F7F"/>
              </a:buClr>
              <a:buSzPts val="2000"/>
              <a:buFont typeface="Courier New"/>
              <a:buChar char="o"/>
              <a:defRPr sz="2000" b="0" i="1" u="none" strike="noStrike" cap="none">
                <a:solidFill>
                  <a:srgbClr val="7F7F7F"/>
                </a:solidFill>
                <a:latin typeface="Arial"/>
                <a:ea typeface="Arial"/>
                <a:cs typeface="Arial"/>
                <a:sym typeface="Arial"/>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imes New Roman"/>
                <a:ea typeface="Times New Roman"/>
                <a:cs typeface="Times New Roman"/>
                <a:sym typeface="Times New Roman"/>
              </a:defRPr>
            </a:lvl6pPr>
            <a:lvl7pPr marL="3200400" marR="0" lvl="6"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imes New Roman"/>
                <a:ea typeface="Times New Roman"/>
                <a:cs typeface="Times New Roman"/>
                <a:sym typeface="Times New Roman"/>
              </a:defRPr>
            </a:lvl7pPr>
            <a:lvl8pPr marL="3657600" marR="0" lvl="7"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imes New Roman"/>
                <a:ea typeface="Times New Roman"/>
                <a:cs typeface="Times New Roman"/>
                <a:sym typeface="Times New Roman"/>
              </a:defRPr>
            </a:lvl8pPr>
            <a:lvl9pPr marL="4114800" marR="0" lvl="8"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imes New Roman"/>
                <a:ea typeface="Times New Roman"/>
                <a:cs typeface="Times New Roman"/>
                <a:sym typeface="Times New Roman"/>
              </a:defRPr>
            </a:lvl9pPr>
          </a:lstStyle>
          <a:p>
            <a:endParaRPr/>
          </a:p>
        </p:txBody>
      </p:sp>
      <p:sp>
        <p:nvSpPr>
          <p:cNvPr id="87" name="Google Shape;87;p43"/>
          <p:cNvSpPr/>
          <p:nvPr/>
        </p:nvSpPr>
        <p:spPr>
          <a:xfrm>
            <a:off x="0" y="0"/>
            <a:ext cx="10058400" cy="217627"/>
          </a:xfrm>
          <a:prstGeom prst="rect">
            <a:avLst/>
          </a:prstGeom>
          <a:gradFill>
            <a:gsLst>
              <a:gs pos="0">
                <a:srgbClr val="00548C"/>
              </a:gs>
              <a:gs pos="100000">
                <a:srgbClr val="00AEEF"/>
              </a:gs>
            </a:gsLst>
            <a:lin ang="0" scaled="0"/>
          </a:gradFill>
          <a:ln>
            <a:noFill/>
          </a:ln>
        </p:spPr>
        <p:txBody>
          <a:bodyPr spcFirstLastPara="1" wrap="square" lIns="101875" tIns="50925" rIns="101875" bIns="509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pic>
        <p:nvPicPr>
          <p:cNvPr id="88" name="Google Shape;88;p43" descr="C:\Users\Nancy.ULRICHRESEARCH\AppData\Local\Microsoft\Windows\Temporary Internet Files\Content.Outlook\BTY1B45Y\CENTENE_rgb.png"/>
          <p:cNvPicPr preferRelativeResize="0"/>
          <p:nvPr/>
        </p:nvPicPr>
        <p:blipFill rotWithShape="1">
          <a:blip r:embed="rId15">
            <a:alphaModFix/>
          </a:blip>
          <a:srcRect/>
          <a:stretch/>
        </p:blipFill>
        <p:spPr>
          <a:xfrm>
            <a:off x="8214361" y="343261"/>
            <a:ext cx="1676401" cy="415496"/>
          </a:xfrm>
          <a:prstGeom prst="rect">
            <a:avLst/>
          </a:prstGeom>
          <a:noFill/>
          <a:ln>
            <a:noFill/>
          </a:ln>
        </p:spPr>
      </p:pic>
      <p:cxnSp>
        <p:nvCxnSpPr>
          <p:cNvPr id="89" name="Google Shape;89;p43"/>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
        <p:nvSpPr>
          <p:cNvPr id="90" name="Google Shape;90;p43"/>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45"/>
          <p:cNvSpPr txBox="1">
            <a:spLocks noGrp="1"/>
          </p:cNvSpPr>
          <p:nvPr>
            <p:ph type="title"/>
          </p:nvPr>
        </p:nvSpPr>
        <p:spPr>
          <a:xfrm>
            <a:off x="335280" y="863600"/>
            <a:ext cx="9304021" cy="690880"/>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rgbClr val="00AEEF"/>
              </a:buClr>
              <a:buSzPts val="3600"/>
              <a:buFont typeface="Arial"/>
              <a:buNone/>
              <a:defRPr sz="3600" b="0" i="0" u="none" strike="noStrike" cap="none">
                <a:solidFill>
                  <a:srgbClr val="00AE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2" name="Google Shape;162;p45"/>
          <p:cNvSpPr txBox="1">
            <a:spLocks noGrp="1"/>
          </p:cNvSpPr>
          <p:nvPr>
            <p:ph type="body" idx="1"/>
          </p:nvPr>
        </p:nvSpPr>
        <p:spPr>
          <a:xfrm>
            <a:off x="335280" y="1640840"/>
            <a:ext cx="9304021" cy="535432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540"/>
              </a:spcBef>
              <a:spcAft>
                <a:spcPts val="0"/>
              </a:spcAft>
              <a:buClr>
                <a:srgbClr val="00548C"/>
              </a:buClr>
              <a:buSzPts val="2700"/>
              <a:buFont typeface="Arial"/>
              <a:buNone/>
              <a:defRPr sz="2700" b="0" i="0" u="none" strike="noStrike" cap="none">
                <a:solidFill>
                  <a:srgbClr val="00548C"/>
                </a:solidFill>
                <a:latin typeface="Arial"/>
                <a:ea typeface="Arial"/>
                <a:cs typeface="Arial"/>
                <a:sym typeface="Arial"/>
              </a:defRPr>
            </a:lvl1pPr>
            <a:lvl2pPr marL="914400" marR="0" lvl="1" indent="-374650" algn="l" rtl="0">
              <a:lnSpc>
                <a:spcPct val="100000"/>
              </a:lnSpc>
              <a:spcBef>
                <a:spcPts val="460"/>
              </a:spcBef>
              <a:spcAft>
                <a:spcPts val="0"/>
              </a:spcAft>
              <a:buClr>
                <a:srgbClr val="7F7F7F"/>
              </a:buClr>
              <a:buSzPts val="2300"/>
              <a:buFont typeface="Arial"/>
              <a:buChar char="•"/>
              <a:defRPr sz="2300" b="0" i="1" u="none" strike="noStrike" cap="none">
                <a:solidFill>
                  <a:srgbClr val="7F7F7F"/>
                </a:solidFill>
                <a:latin typeface="Arial"/>
                <a:ea typeface="Arial"/>
                <a:cs typeface="Arial"/>
                <a:sym typeface="Arial"/>
              </a:defRPr>
            </a:lvl2pPr>
            <a:lvl3pPr marL="1371600" marR="0" lvl="2" indent="-355600" algn="l" rtl="0">
              <a:lnSpc>
                <a:spcPct val="100000"/>
              </a:lnSpc>
              <a:spcBef>
                <a:spcPts val="400"/>
              </a:spcBef>
              <a:spcAft>
                <a:spcPts val="0"/>
              </a:spcAft>
              <a:buClr>
                <a:srgbClr val="7F7F7F"/>
              </a:buClr>
              <a:buSzPts val="2000"/>
              <a:buFont typeface="Courier New"/>
              <a:buChar char="o"/>
              <a:defRPr sz="2000" b="0" i="1" u="none" strike="noStrike" cap="none">
                <a:solidFill>
                  <a:srgbClr val="7F7F7F"/>
                </a:solidFill>
                <a:latin typeface="Arial"/>
                <a:ea typeface="Arial"/>
                <a:cs typeface="Arial"/>
                <a:sym typeface="Arial"/>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imes New Roman"/>
                <a:ea typeface="Times New Roman"/>
                <a:cs typeface="Times New Roman"/>
                <a:sym typeface="Times New Roman"/>
              </a:defRPr>
            </a:lvl6pPr>
            <a:lvl7pPr marL="3200400" marR="0" lvl="6"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imes New Roman"/>
                <a:ea typeface="Times New Roman"/>
                <a:cs typeface="Times New Roman"/>
                <a:sym typeface="Times New Roman"/>
              </a:defRPr>
            </a:lvl7pPr>
            <a:lvl8pPr marL="3657600" marR="0" lvl="7"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imes New Roman"/>
                <a:ea typeface="Times New Roman"/>
                <a:cs typeface="Times New Roman"/>
                <a:sym typeface="Times New Roman"/>
              </a:defRPr>
            </a:lvl8pPr>
            <a:lvl9pPr marL="4114800" marR="0" lvl="8"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imes New Roman"/>
                <a:ea typeface="Times New Roman"/>
                <a:cs typeface="Times New Roman"/>
                <a:sym typeface="Times New Roman"/>
              </a:defRPr>
            </a:lvl9pPr>
          </a:lstStyle>
          <a:p>
            <a:endParaRPr/>
          </a:p>
        </p:txBody>
      </p:sp>
      <p:sp>
        <p:nvSpPr>
          <p:cNvPr id="163" name="Google Shape;163;p45"/>
          <p:cNvSpPr/>
          <p:nvPr/>
        </p:nvSpPr>
        <p:spPr>
          <a:xfrm>
            <a:off x="0" y="0"/>
            <a:ext cx="10058400" cy="217627"/>
          </a:xfrm>
          <a:prstGeom prst="rect">
            <a:avLst/>
          </a:prstGeom>
          <a:gradFill>
            <a:gsLst>
              <a:gs pos="0">
                <a:srgbClr val="00548C"/>
              </a:gs>
              <a:gs pos="100000">
                <a:srgbClr val="00AEEF"/>
              </a:gs>
            </a:gsLst>
            <a:lin ang="0" scaled="0"/>
          </a:gradFill>
          <a:ln>
            <a:noFill/>
          </a:ln>
        </p:spPr>
        <p:txBody>
          <a:bodyPr spcFirstLastPara="1" wrap="square" lIns="101875" tIns="50925" rIns="101875" bIns="509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Times New Roman"/>
              <a:ea typeface="Times New Roman"/>
              <a:cs typeface="Times New Roman"/>
              <a:sym typeface="Times New Roman"/>
            </a:endParaRPr>
          </a:p>
        </p:txBody>
      </p:sp>
      <p:pic>
        <p:nvPicPr>
          <p:cNvPr id="164" name="Google Shape;164;p45" descr="C:\Users\Nancy.ULRICHRESEARCH\AppData\Local\Microsoft\Windows\Temporary Internet Files\Content.Outlook\BTY1B45Y\CENTENE_rgb.png"/>
          <p:cNvPicPr preferRelativeResize="0"/>
          <p:nvPr/>
        </p:nvPicPr>
        <p:blipFill rotWithShape="1">
          <a:blip r:embed="rId11">
            <a:alphaModFix/>
          </a:blip>
          <a:srcRect/>
          <a:stretch/>
        </p:blipFill>
        <p:spPr>
          <a:xfrm>
            <a:off x="8214361" y="343261"/>
            <a:ext cx="1676401" cy="415496"/>
          </a:xfrm>
          <a:prstGeom prst="rect">
            <a:avLst/>
          </a:prstGeom>
          <a:noFill/>
          <a:ln>
            <a:noFill/>
          </a:ln>
        </p:spPr>
      </p:pic>
      <p:sp>
        <p:nvSpPr>
          <p:cNvPr id="165" name="Google Shape;165;p45"/>
          <p:cNvSpPr txBox="1">
            <a:spLocks noGrp="1"/>
          </p:cNvSpPr>
          <p:nvPr>
            <p:ph type="dt" idx="10"/>
          </p:nvPr>
        </p:nvSpPr>
        <p:spPr>
          <a:xfrm>
            <a:off x="502920" y="7335520"/>
            <a:ext cx="5196840" cy="28215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66" name="Google Shape;166;p45"/>
          <p:cNvSpPr txBox="1">
            <a:spLocks noGrp="1"/>
          </p:cNvSpPr>
          <p:nvPr>
            <p:ph type="sldNum" idx="12"/>
          </p:nvPr>
        </p:nvSpPr>
        <p:spPr>
          <a:xfrm>
            <a:off x="7292340" y="7335520"/>
            <a:ext cx="2346960" cy="282152"/>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67" name="Google Shape;167;p45"/>
          <p:cNvCxnSpPr/>
          <p:nvPr/>
        </p:nvCxnSpPr>
        <p:spPr>
          <a:xfrm>
            <a:off x="335280" y="7335520"/>
            <a:ext cx="9304021" cy="0"/>
          </a:xfrm>
          <a:prstGeom prst="straightConnector1">
            <a:avLst/>
          </a:prstGeom>
          <a:noFill/>
          <a:ln w="12700"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slide" Target="slide3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www.auntbertha.com/" TargetMode="External"/><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hyperlink" Target="mailto:Richmond.Danquah@CENTENE.COM" TargetMode="External"/><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hyperlink" Target="mailto:Britton.G.Robertson@CENTENE.COM" TargetMode="External"/><Relationship Id="rId4" Type="http://schemas.openxmlformats.org/officeDocument/2006/relationships/hyperlink" Target="mailto:TETERRY@CENTENE.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5.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5.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5.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39.xml"/><Relationship Id="rId16" Type="http://schemas.openxmlformats.org/officeDocument/2006/relationships/image" Target="../media/image73.png"/><Relationship Id="rId1" Type="http://schemas.openxmlformats.org/officeDocument/2006/relationships/slideLayout" Target="../slideLayouts/slideLayout26.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image" Target="../media/image61.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2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46.xml.rels><?xml version="1.0" encoding="UTF-8" standalone="yes"?>
<Relationships xmlns="http://schemas.openxmlformats.org/package/2006/relationships"><Relationship Id="rId8" Type="http://schemas.openxmlformats.org/officeDocument/2006/relationships/hyperlink" Target="https://www.kff.org/medicaid/issue-brief/10-things-to-know-about-medicaid-managed-care/" TargetMode="External"/><Relationship Id="rId3" Type="http://schemas.openxmlformats.org/officeDocument/2006/relationships/hyperlink" Target="https://www.ncbi.nlm.nih.gov/pmc/articles/PMC2806885/" TargetMode="External"/><Relationship Id="rId7" Type="http://schemas.openxmlformats.org/officeDocument/2006/relationships/hyperlink" Target="https://www.kff.org/medicaid/issue-brief/medicaid-enrollment-spending-growth-fy-2019-2020/" TargetMode="External"/><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hyperlink" Target="https://www.healthaffairs.org/doi/10.1377/hlthaff.2017.0999" TargetMode="External"/><Relationship Id="rId5" Type="http://schemas.openxmlformats.org/officeDocument/2006/relationships/hyperlink" Target="https://www.ncbi.nlm.nih.gov/pmc/articles/PMC5708005/" TargetMode="External"/><Relationship Id="rId4" Type="http://schemas.openxmlformats.org/officeDocument/2006/relationships/hyperlink" Target="https://www.acf.hhs.gov/ocs/programs/community-economic-development/healthy-food-financin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guidestone.org/-/media/Insurance/WorksiteWellness/CostOfChronicDiseaseAndObesity.pdf?la=en"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4" Type="http://schemas.openxmlformats.org/officeDocument/2006/relationships/hyperlink" Target="https://www.cdc.gov/chronicdisease/resources/infographic/chronic-diseases.ht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1"/>
          <p:cNvPicPr preferRelativeResize="0"/>
          <p:nvPr/>
        </p:nvPicPr>
        <p:blipFill rotWithShape="1">
          <a:blip r:embed="rId3">
            <a:alphaModFix/>
          </a:blip>
          <a:srcRect/>
          <a:stretch/>
        </p:blipFill>
        <p:spPr>
          <a:xfrm>
            <a:off x="1013663" y="5219633"/>
            <a:ext cx="7321924" cy="2399953"/>
          </a:xfrm>
          <a:prstGeom prst="rect">
            <a:avLst/>
          </a:prstGeom>
          <a:noFill/>
          <a:ln>
            <a:noFill/>
          </a:ln>
        </p:spPr>
      </p:pic>
      <p:sp>
        <p:nvSpPr>
          <p:cNvPr id="227" name="Google Shape;227;p1"/>
          <p:cNvSpPr txBox="1"/>
          <p:nvPr/>
        </p:nvSpPr>
        <p:spPr>
          <a:xfrm>
            <a:off x="924504" y="2331232"/>
            <a:ext cx="8774973" cy="2548417"/>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rgbClr val="0067AB"/>
              </a:buClr>
              <a:buSzPts val="3600"/>
              <a:buFont typeface="Arial"/>
              <a:buNone/>
            </a:pPr>
            <a:r>
              <a:rPr lang="en-US" sz="3600" b="1" i="0" u="none" strike="noStrike" cap="none" dirty="0">
                <a:solidFill>
                  <a:srgbClr val="0067AB"/>
                </a:solidFill>
                <a:latin typeface="Arial"/>
                <a:ea typeface="Arial"/>
                <a:cs typeface="Arial"/>
                <a:sym typeface="Arial"/>
              </a:rPr>
              <a:t>Precision SDOH: Addressing Multiple  </a:t>
            </a:r>
            <a:endParaRPr sz="1400" b="0" i="0" u="none" strike="noStrike" cap="none" dirty="0">
              <a:solidFill>
                <a:srgbClr val="000000"/>
              </a:solidFill>
              <a:latin typeface="Arial"/>
              <a:ea typeface="Arial"/>
              <a:cs typeface="Arial"/>
              <a:sym typeface="Arial"/>
            </a:endParaRPr>
          </a:p>
          <a:p>
            <a:pPr marL="0" marR="0" lvl="0" indent="0" algn="l" rtl="0">
              <a:lnSpc>
                <a:spcPct val="85000"/>
              </a:lnSpc>
              <a:spcBef>
                <a:spcPts val="385"/>
              </a:spcBef>
              <a:spcAft>
                <a:spcPts val="0"/>
              </a:spcAft>
              <a:buClr>
                <a:srgbClr val="0067AB"/>
              </a:buClr>
              <a:buSzPts val="3600"/>
              <a:buFont typeface="Arial"/>
              <a:buNone/>
            </a:pPr>
            <a:r>
              <a:rPr lang="en-US" sz="3600" b="1" i="0" u="none" strike="noStrike" cap="none" dirty="0">
                <a:solidFill>
                  <a:srgbClr val="0067AB"/>
                </a:solidFill>
                <a:latin typeface="Arial"/>
                <a:ea typeface="Arial"/>
                <a:cs typeface="Arial"/>
                <a:sym typeface="Arial"/>
              </a:rPr>
              <a:t>SDOH Barriers by Chronic Condition</a:t>
            </a:r>
            <a:endParaRPr sz="1400" b="0" i="0" u="none" strike="noStrike" cap="none" dirty="0">
              <a:solidFill>
                <a:srgbClr val="000000"/>
              </a:solidFill>
              <a:latin typeface="Arial"/>
              <a:ea typeface="Arial"/>
              <a:cs typeface="Arial"/>
              <a:sym typeface="Arial"/>
            </a:endParaRPr>
          </a:p>
          <a:p>
            <a:pPr marL="0" marR="0" lvl="0" indent="0" algn="l" rtl="0">
              <a:lnSpc>
                <a:spcPct val="85000"/>
              </a:lnSpc>
              <a:spcBef>
                <a:spcPts val="385"/>
              </a:spcBef>
              <a:spcAft>
                <a:spcPts val="0"/>
              </a:spcAft>
              <a:buClr>
                <a:srgbClr val="00AEEF"/>
              </a:buClr>
              <a:buSzPts val="3600"/>
              <a:buFont typeface="Calibri"/>
              <a:buNone/>
            </a:pPr>
            <a:endParaRPr lang="en-US" sz="3600" b="1" i="0" u="none" strike="noStrike" cap="none" dirty="0" smtClean="0">
              <a:solidFill>
                <a:srgbClr val="0067AB"/>
              </a:solidFill>
              <a:latin typeface="Arial"/>
              <a:ea typeface="Arial"/>
              <a:cs typeface="Arial"/>
              <a:sym typeface="Arial"/>
            </a:endParaRPr>
          </a:p>
          <a:p>
            <a:pPr marL="0" marR="0" lvl="0" indent="0" algn="l" rtl="0">
              <a:lnSpc>
                <a:spcPct val="85000"/>
              </a:lnSpc>
              <a:spcBef>
                <a:spcPts val="385"/>
              </a:spcBef>
              <a:spcAft>
                <a:spcPts val="0"/>
              </a:spcAft>
              <a:buClr>
                <a:srgbClr val="00AEEF"/>
              </a:buClr>
              <a:buSzPts val="3600"/>
              <a:buFont typeface="Calibri"/>
              <a:buNone/>
            </a:pPr>
            <a:endParaRPr lang="en-US" sz="3600" b="1" i="0" u="none" strike="noStrike" cap="none" dirty="0" smtClean="0">
              <a:solidFill>
                <a:srgbClr val="0067AB"/>
              </a:solidFill>
              <a:latin typeface="Arial"/>
              <a:ea typeface="Arial"/>
              <a:cs typeface="Arial"/>
              <a:sym typeface="Arial"/>
            </a:endParaRPr>
          </a:p>
          <a:p>
            <a:pPr marL="0" marR="0" lvl="0" indent="0" algn="l" rtl="0">
              <a:lnSpc>
                <a:spcPct val="85000"/>
              </a:lnSpc>
              <a:spcBef>
                <a:spcPts val="385"/>
              </a:spcBef>
              <a:spcAft>
                <a:spcPts val="0"/>
              </a:spcAft>
              <a:buClr>
                <a:srgbClr val="00AEEF"/>
              </a:buClr>
              <a:buSzPts val="3600"/>
              <a:buFont typeface="Calibri"/>
              <a:buNone/>
            </a:pPr>
            <a:r>
              <a:rPr lang="en-US" sz="2000" b="1" dirty="0" smtClean="0">
                <a:solidFill>
                  <a:srgbClr val="0067AB"/>
                </a:solidFill>
              </a:rPr>
              <a:t>A Presentation by:</a:t>
            </a:r>
          </a:p>
          <a:p>
            <a:pPr marL="0" marR="0" lvl="0" indent="0" algn="l" rtl="0">
              <a:lnSpc>
                <a:spcPct val="85000"/>
              </a:lnSpc>
              <a:spcBef>
                <a:spcPts val="385"/>
              </a:spcBef>
              <a:spcAft>
                <a:spcPts val="0"/>
              </a:spcAft>
              <a:buClr>
                <a:srgbClr val="00AEEF"/>
              </a:buClr>
              <a:buSzPts val="3600"/>
              <a:buFont typeface="Calibri"/>
              <a:buNone/>
            </a:pPr>
            <a:r>
              <a:rPr lang="en-US" sz="3600" i="0" u="none" strike="noStrike" cap="none" dirty="0" smtClean="0">
                <a:solidFill>
                  <a:srgbClr val="0067AB"/>
                </a:solidFill>
                <a:latin typeface="Arial"/>
                <a:ea typeface="Arial"/>
                <a:cs typeface="Arial"/>
                <a:sym typeface="Arial"/>
              </a:rPr>
              <a:t>               </a:t>
            </a:r>
            <a:r>
              <a:rPr lang="en-US" sz="2000" i="0" u="none" strike="noStrike" cap="none" dirty="0" smtClean="0">
                <a:solidFill>
                  <a:srgbClr val="0067AB"/>
                </a:solidFill>
                <a:latin typeface="Arial"/>
                <a:ea typeface="Arial"/>
                <a:cs typeface="Arial"/>
                <a:sym typeface="Arial"/>
              </a:rPr>
              <a:t>Addo Danquah, Richmond</a:t>
            </a:r>
          </a:p>
        </p:txBody>
      </p:sp>
      <p:sp>
        <p:nvSpPr>
          <p:cNvPr id="228" name="Google Shape;228;p1"/>
          <p:cNvSpPr txBox="1"/>
          <p:nvPr/>
        </p:nvSpPr>
        <p:spPr>
          <a:xfrm>
            <a:off x="1858702" y="2590699"/>
            <a:ext cx="4163242" cy="348294"/>
          </a:xfrm>
          <a:prstGeom prst="rect">
            <a:avLst/>
          </a:prstGeom>
          <a:noFill/>
          <a:ln>
            <a:noFill/>
          </a:ln>
        </p:spPr>
        <p:txBody>
          <a:bodyPr spcFirstLastPara="1" wrap="square" lIns="74150" tIns="37075" rIns="74150" bIns="37075" anchor="t" anchorCtr="0">
            <a:noAutofit/>
          </a:bodyPr>
          <a:lstStyle/>
          <a:p>
            <a:pPr marL="0" marR="0" lvl="0" indent="0" algn="l" rtl="0">
              <a:lnSpc>
                <a:spcPct val="100000"/>
              </a:lnSpc>
              <a:spcBef>
                <a:spcPts val="0"/>
              </a:spcBef>
              <a:spcAft>
                <a:spcPts val="0"/>
              </a:spcAft>
              <a:buClr>
                <a:srgbClr val="888888"/>
              </a:buClr>
              <a:buSzPts val="1310"/>
              <a:buFont typeface="Arial"/>
              <a:buNone/>
            </a:pPr>
            <a:endParaRPr sz="1310" b="1" i="0" u="none" strike="noStrike" cap="none">
              <a:solidFill>
                <a:srgbClr val="00548C"/>
              </a:solidFill>
              <a:latin typeface="Helvetica Neue"/>
              <a:ea typeface="Helvetica Neue"/>
              <a:cs typeface="Helvetica Neue"/>
              <a:sym typeface="Helvetica Neue"/>
            </a:endParaRPr>
          </a:p>
        </p:txBody>
      </p:sp>
      <p:pic>
        <p:nvPicPr>
          <p:cNvPr id="229" name="Google Shape;229;p1" descr="C:\Users\Nancy.ULRICHRESEARCH\AppData\Local\Microsoft\Windows\Temporary Internet Files\Content.Outlook\BTY1B45Y\CENTENE_rgb.png"/>
          <p:cNvPicPr preferRelativeResize="0"/>
          <p:nvPr/>
        </p:nvPicPr>
        <p:blipFill rotWithShape="1">
          <a:blip r:embed="rId4">
            <a:alphaModFix/>
          </a:blip>
          <a:srcRect/>
          <a:stretch/>
        </p:blipFill>
        <p:spPr>
          <a:xfrm>
            <a:off x="7730461" y="571850"/>
            <a:ext cx="1647574" cy="383203"/>
          </a:xfrm>
          <a:prstGeom prst="rect">
            <a:avLst/>
          </a:prstGeom>
          <a:noFill/>
          <a:ln>
            <a:noFill/>
          </a:ln>
        </p:spPr>
      </p:pic>
      <p:sp>
        <p:nvSpPr>
          <p:cNvPr id="230" name="Google Shape;230;p1"/>
          <p:cNvSpPr/>
          <p:nvPr/>
        </p:nvSpPr>
        <p:spPr>
          <a:xfrm>
            <a:off x="1368239" y="1057275"/>
            <a:ext cx="7321924" cy="158420"/>
          </a:xfrm>
          <a:prstGeom prst="rect">
            <a:avLst/>
          </a:prstGeom>
          <a:gradFill>
            <a:gsLst>
              <a:gs pos="0">
                <a:srgbClr val="00548C"/>
              </a:gs>
              <a:gs pos="100000">
                <a:srgbClr val="00AEEF"/>
              </a:gs>
            </a:gsLst>
            <a:lin ang="0" scaled="0"/>
          </a:gradFill>
          <a:ln>
            <a:noFill/>
          </a:ln>
        </p:spPr>
        <p:txBody>
          <a:bodyPr spcFirstLastPara="1" wrap="square" lIns="74150" tIns="37075" rIns="74150" bIns="37075" anchor="ctr" anchorCtr="0">
            <a:noAutofit/>
          </a:bodyPr>
          <a:lstStyle/>
          <a:p>
            <a:pPr marL="0" marR="0" lvl="0" indent="0" algn="ctr" rtl="0">
              <a:lnSpc>
                <a:spcPct val="100000"/>
              </a:lnSpc>
              <a:spcBef>
                <a:spcPts val="0"/>
              </a:spcBef>
              <a:spcAft>
                <a:spcPts val="0"/>
              </a:spcAft>
              <a:buClr>
                <a:srgbClr val="000000"/>
              </a:buClr>
              <a:buSzPts val="1310"/>
              <a:buFont typeface="Arial"/>
              <a:buNone/>
            </a:pPr>
            <a:endParaRPr sz="1310" b="0" i="0" u="none" strike="noStrike" cap="none">
              <a:solidFill>
                <a:srgbClr val="FFFFFF"/>
              </a:solidFill>
              <a:latin typeface="Calibri"/>
              <a:ea typeface="Calibri"/>
              <a:cs typeface="Calibri"/>
              <a:sym typeface="Calibri"/>
            </a:endParaRPr>
          </a:p>
        </p:txBody>
      </p:sp>
      <p:sp>
        <p:nvSpPr>
          <p:cNvPr id="2" name="Rectangle 1"/>
          <p:cNvSpPr/>
          <p:nvPr/>
        </p:nvSpPr>
        <p:spPr>
          <a:xfrm>
            <a:off x="8196355" y="7344126"/>
            <a:ext cx="1806905" cy="275460"/>
          </a:xfrm>
          <a:prstGeom prst="rect">
            <a:avLst/>
          </a:prstGeom>
        </p:spPr>
        <p:txBody>
          <a:bodyPr wrap="none">
            <a:spAutoFit/>
          </a:bodyPr>
          <a:lstStyle/>
          <a:p>
            <a:pPr lvl="0">
              <a:lnSpc>
                <a:spcPct val="85000"/>
              </a:lnSpc>
              <a:spcBef>
                <a:spcPts val="385"/>
              </a:spcBef>
              <a:buClr>
                <a:srgbClr val="0067AB"/>
              </a:buClr>
              <a:buSzPts val="3600"/>
            </a:pPr>
            <a:r>
              <a:rPr lang="en-US" dirty="0">
                <a:solidFill>
                  <a:srgbClr val="0067AB"/>
                </a:solidFill>
              </a:rPr>
              <a:t>December 6</a:t>
            </a:r>
            <a:r>
              <a:rPr lang="en-US" baseline="30000" dirty="0">
                <a:solidFill>
                  <a:srgbClr val="0067AB"/>
                </a:solidFill>
              </a:rPr>
              <a:t>th</a:t>
            </a:r>
            <a:r>
              <a:rPr lang="en-US" dirty="0">
                <a:solidFill>
                  <a:srgbClr val="0067AB"/>
                </a:solidFill>
              </a:rPr>
              <a:t> , 2019</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1000"/>
                                        <p:tgtEl>
                                          <p:spTgt spid="227"/>
                                        </p:tgtEl>
                                      </p:cBhvr>
                                    </p:animEffect>
                                  </p:childTnLst>
                                </p:cTn>
                              </p:par>
                              <p:par>
                                <p:cTn id="8" presetID="10" presetClass="entr" presetSubtype="0" fill="hold"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fade">
                                      <p:cBhvr>
                                        <p:cTn id="10" dur="1000"/>
                                        <p:tgtEl>
                                          <p:spTgt spid="226"/>
                                        </p:tgtEl>
                                      </p:cBhvr>
                                    </p:animEffect>
                                  </p:childTnLst>
                                </p:cTn>
                              </p:par>
                              <p:par>
                                <p:cTn id="11" presetID="10" presetClass="entr" presetSubtype="0" fill="hold"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fade">
                                      <p:cBhvr>
                                        <p:cTn id="13"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1"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466" name="Google Shape;466;p11"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467" name="Google Shape;467;p11"/>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Unmet Housing Security need- Housing problems</a:t>
            </a:r>
            <a:endParaRPr sz="1400" b="0" i="0" u="none" strike="noStrike" cap="none">
              <a:solidFill>
                <a:srgbClr val="000000"/>
              </a:solidFill>
              <a:latin typeface="Arial"/>
              <a:ea typeface="Arial"/>
              <a:cs typeface="Arial"/>
              <a:sym typeface="Arial"/>
            </a:endParaRPr>
          </a:p>
        </p:txBody>
      </p:sp>
      <p:sp>
        <p:nvSpPr>
          <p:cNvPr id="468" name="Google Shape;468;p11"/>
          <p:cNvSpPr txBox="1"/>
          <p:nvPr/>
        </p:nvSpPr>
        <p:spPr>
          <a:xfrm>
            <a:off x="338773" y="7291906"/>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Times New Roman"/>
                <a:ea typeface="Times New Roman"/>
                <a:cs typeface="Times New Roman"/>
                <a:sym typeface="Times New Roman"/>
              </a:rPr>
              <a:t>What are the unmet social needs of the respondents with chronic condition(s)?</a:t>
            </a:r>
            <a:endParaRPr sz="800" b="0" i="0" u="none" strike="noStrike" cap="none">
              <a:solidFill>
                <a:srgbClr val="FF0000"/>
              </a:solidFill>
              <a:latin typeface="Calibri"/>
              <a:ea typeface="Calibri"/>
              <a:cs typeface="Calibri"/>
              <a:sym typeface="Calibri"/>
            </a:endParaRPr>
          </a:p>
        </p:txBody>
      </p:sp>
      <p:sp>
        <p:nvSpPr>
          <p:cNvPr id="469" name="Google Shape;469;p11"/>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=255</a:t>
            </a:r>
            <a:endParaRPr sz="2000" b="0" i="1" u="none" strike="noStrike" cap="none" dirty="0">
              <a:solidFill>
                <a:schemeClr val="dk1"/>
              </a:solidFill>
              <a:latin typeface="Calibri"/>
              <a:ea typeface="Calibri"/>
              <a:cs typeface="Calibri"/>
              <a:sym typeface="Calibri"/>
            </a:endParaRPr>
          </a:p>
        </p:txBody>
      </p:sp>
      <p:sp>
        <p:nvSpPr>
          <p:cNvPr id="470" name="Google Shape;470;p11"/>
          <p:cNvSpPr/>
          <p:nvPr/>
        </p:nvSpPr>
        <p:spPr>
          <a:xfrm>
            <a:off x="504150" y="1128820"/>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538CD5"/>
                </a:solidFill>
                <a:latin typeface="Calibri"/>
                <a:ea typeface="Calibri"/>
                <a:cs typeface="Calibri"/>
                <a:sym typeface="Calibri"/>
              </a:rPr>
              <a:t>63%</a:t>
            </a:r>
            <a:endParaRPr sz="7000" b="0" i="0" u="none" strike="noStrike" cap="none">
              <a:solidFill>
                <a:srgbClr val="538CD5"/>
              </a:solidFill>
              <a:latin typeface="Times New Roman"/>
              <a:ea typeface="Times New Roman"/>
              <a:cs typeface="Times New Roman"/>
              <a:sym typeface="Times New Roman"/>
            </a:endParaRPr>
          </a:p>
        </p:txBody>
      </p:sp>
      <p:sp>
        <p:nvSpPr>
          <p:cNvPr id="471" name="Google Shape;471;p11"/>
          <p:cNvSpPr/>
          <p:nvPr/>
        </p:nvSpPr>
        <p:spPr>
          <a:xfrm>
            <a:off x="504150" y="4293433"/>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7F7F7F"/>
                </a:solidFill>
                <a:latin typeface="Calibri"/>
                <a:ea typeface="Calibri"/>
                <a:cs typeface="Calibri"/>
                <a:sym typeface="Calibri"/>
              </a:rPr>
              <a:t>53%</a:t>
            </a:r>
            <a:endParaRPr sz="7000" b="0" i="0" u="none" strike="noStrike" cap="none">
              <a:solidFill>
                <a:srgbClr val="7F7F7F"/>
              </a:solidFill>
              <a:latin typeface="Times New Roman"/>
              <a:ea typeface="Times New Roman"/>
              <a:cs typeface="Times New Roman"/>
              <a:sym typeface="Times New Roman"/>
            </a:endParaRPr>
          </a:p>
        </p:txBody>
      </p:sp>
      <p:sp>
        <p:nvSpPr>
          <p:cNvPr id="472" name="Google Shape;472;p11"/>
          <p:cNvSpPr txBox="1"/>
          <p:nvPr/>
        </p:nvSpPr>
        <p:spPr>
          <a:xfrm>
            <a:off x="365870" y="1900710"/>
            <a:ext cx="2083928" cy="2031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63% of respondents on Medicaid Plan had one or more housing problems</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473" name="Google Shape;473;p11"/>
          <p:cNvSpPr txBox="1"/>
          <p:nvPr/>
        </p:nvSpPr>
        <p:spPr>
          <a:xfrm>
            <a:off x="332485" y="5045137"/>
            <a:ext cx="2083928" cy="20312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C0C0C"/>
                </a:solidFill>
                <a:latin typeface="Calibri"/>
                <a:ea typeface="Calibri"/>
                <a:cs typeface="Calibri"/>
                <a:sym typeface="Calibri"/>
              </a:rPr>
              <a:t/>
            </a:r>
            <a:br>
              <a:rPr lang="en-US" sz="1400" b="0" i="0" u="none" strike="noStrike" cap="none" dirty="0">
                <a:solidFill>
                  <a:srgbClr val="0C0C0C"/>
                </a:solidFill>
                <a:latin typeface="Calibri"/>
                <a:ea typeface="Calibri"/>
                <a:cs typeface="Calibri"/>
                <a:sym typeface="Calibri"/>
              </a:rPr>
            </a:br>
            <a:endParaRPr sz="1400" b="0" i="0" u="none" strike="noStrike" cap="none" dirty="0">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C0C0C"/>
                </a:solidFill>
                <a:latin typeface="Calibri"/>
                <a:ea typeface="Calibri"/>
                <a:cs typeface="Calibri"/>
                <a:sym typeface="Calibri"/>
              </a:rPr>
              <a:t>53% of respondents on </a:t>
            </a:r>
            <a:r>
              <a:rPr lang="en-US" sz="1400" b="0" i="0" u="none" strike="noStrike" cap="none" dirty="0" smtClean="0">
                <a:solidFill>
                  <a:srgbClr val="0C0C0C"/>
                </a:solidFill>
                <a:latin typeface="Calibri"/>
                <a:ea typeface="Calibri"/>
                <a:cs typeface="Calibri"/>
                <a:sym typeface="Calibri"/>
              </a:rPr>
              <a:t>Dual </a:t>
            </a:r>
            <a:r>
              <a:rPr lang="en-US" sz="1400" b="0" i="0" u="none" strike="noStrike" cap="none" dirty="0">
                <a:solidFill>
                  <a:srgbClr val="0C0C0C"/>
                </a:solidFill>
                <a:latin typeface="Calibri"/>
                <a:ea typeface="Calibri"/>
                <a:cs typeface="Calibri"/>
                <a:sym typeface="Calibri"/>
              </a:rPr>
              <a:t>Plan had one or more housing problems</a:t>
            </a:r>
            <a:endParaRPr sz="1400" b="0" i="0" u="none" strike="noStrike" cap="none" dirty="0">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dirty="0">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Times New Roman"/>
              <a:ea typeface="Times New Roman"/>
              <a:cs typeface="Times New Roman"/>
              <a:sym typeface="Times New Roman"/>
            </a:endParaRPr>
          </a:p>
        </p:txBody>
      </p:sp>
      <p:sp>
        <p:nvSpPr>
          <p:cNvPr id="474" name="Google Shape;474;p11"/>
          <p:cNvSpPr txBox="1"/>
          <p:nvPr/>
        </p:nvSpPr>
        <p:spPr>
          <a:xfrm>
            <a:off x="5170487" y="1065175"/>
            <a:ext cx="4381500" cy="59093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Rodent/pest issues such as bugs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Mold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Water leaks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Structural concern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Smoke detectors not working or missing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No air conditioning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Poor ventilation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Hot water not working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Oven or stove not working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Lead poisoning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No heat</a:t>
            </a:r>
            <a:endParaRPr sz="1400" b="0" i="0" u="none" strike="noStrike" cap="none">
              <a:solidFill>
                <a:srgbClr val="000000"/>
              </a:solidFill>
              <a:latin typeface="Arial"/>
              <a:ea typeface="Arial"/>
              <a:cs typeface="Arial"/>
              <a:sym typeface="Arial"/>
            </a:endParaRPr>
          </a:p>
        </p:txBody>
      </p:sp>
      <p:cxnSp>
        <p:nvCxnSpPr>
          <p:cNvPr id="475" name="Google Shape;475;p11"/>
          <p:cNvCxnSpPr/>
          <p:nvPr/>
        </p:nvCxnSpPr>
        <p:spPr>
          <a:xfrm>
            <a:off x="4813300" y="1206500"/>
            <a:ext cx="0" cy="5537200"/>
          </a:xfrm>
          <a:prstGeom prst="straightConnector1">
            <a:avLst/>
          </a:prstGeom>
          <a:noFill/>
          <a:ln w="9525" cap="flat" cmpd="sng">
            <a:solidFill>
              <a:srgbClr val="4A7DBA"/>
            </a:solidFill>
            <a:prstDash val="solid"/>
            <a:round/>
            <a:headEnd type="none" w="sm" len="sm"/>
            <a:tailEnd type="none" w="sm" len="sm"/>
          </a:ln>
        </p:spPr>
      </p:cxnSp>
      <p:cxnSp>
        <p:nvCxnSpPr>
          <p:cNvPr id="476" name="Google Shape;476;p11"/>
          <p:cNvCxnSpPr/>
          <p:nvPr/>
        </p:nvCxnSpPr>
        <p:spPr>
          <a:xfrm>
            <a:off x="4813300" y="1206500"/>
            <a:ext cx="357188" cy="0"/>
          </a:xfrm>
          <a:prstGeom prst="straightConnector1">
            <a:avLst/>
          </a:prstGeom>
          <a:noFill/>
          <a:ln w="9525" cap="flat" cmpd="sng">
            <a:solidFill>
              <a:srgbClr val="4A7DBA"/>
            </a:solidFill>
            <a:prstDash val="solid"/>
            <a:round/>
            <a:headEnd type="none" w="sm" len="sm"/>
            <a:tailEnd type="none" w="sm" len="sm"/>
          </a:ln>
        </p:spPr>
      </p:cxnSp>
      <p:cxnSp>
        <p:nvCxnSpPr>
          <p:cNvPr id="477" name="Google Shape;477;p11"/>
          <p:cNvCxnSpPr/>
          <p:nvPr/>
        </p:nvCxnSpPr>
        <p:spPr>
          <a:xfrm>
            <a:off x="4807236" y="2899044"/>
            <a:ext cx="357188" cy="0"/>
          </a:xfrm>
          <a:prstGeom prst="straightConnector1">
            <a:avLst/>
          </a:prstGeom>
          <a:noFill/>
          <a:ln w="9525" cap="flat" cmpd="sng">
            <a:solidFill>
              <a:srgbClr val="4A7DBA"/>
            </a:solidFill>
            <a:prstDash val="solid"/>
            <a:round/>
            <a:headEnd type="none" w="sm" len="sm"/>
            <a:tailEnd type="none" w="sm" len="sm"/>
          </a:ln>
        </p:spPr>
      </p:cxnSp>
      <p:cxnSp>
        <p:nvCxnSpPr>
          <p:cNvPr id="478" name="Google Shape;478;p11"/>
          <p:cNvCxnSpPr/>
          <p:nvPr/>
        </p:nvCxnSpPr>
        <p:spPr>
          <a:xfrm>
            <a:off x="4807236" y="3454400"/>
            <a:ext cx="357188" cy="0"/>
          </a:xfrm>
          <a:prstGeom prst="straightConnector1">
            <a:avLst/>
          </a:prstGeom>
          <a:noFill/>
          <a:ln w="9525" cap="flat" cmpd="sng">
            <a:solidFill>
              <a:srgbClr val="4A7DBA"/>
            </a:solidFill>
            <a:prstDash val="solid"/>
            <a:round/>
            <a:headEnd type="none" w="sm" len="sm"/>
            <a:tailEnd type="none" w="sm" len="sm"/>
          </a:ln>
        </p:spPr>
      </p:cxnSp>
      <p:cxnSp>
        <p:nvCxnSpPr>
          <p:cNvPr id="479" name="Google Shape;479;p11"/>
          <p:cNvCxnSpPr/>
          <p:nvPr/>
        </p:nvCxnSpPr>
        <p:spPr>
          <a:xfrm>
            <a:off x="4807236" y="3987800"/>
            <a:ext cx="357188" cy="0"/>
          </a:xfrm>
          <a:prstGeom prst="straightConnector1">
            <a:avLst/>
          </a:prstGeom>
          <a:noFill/>
          <a:ln w="9525" cap="flat" cmpd="sng">
            <a:solidFill>
              <a:srgbClr val="4A7DBA"/>
            </a:solidFill>
            <a:prstDash val="solid"/>
            <a:round/>
            <a:headEnd type="none" w="sm" len="sm"/>
            <a:tailEnd type="none" w="sm" len="sm"/>
          </a:ln>
        </p:spPr>
      </p:cxnSp>
      <p:cxnSp>
        <p:nvCxnSpPr>
          <p:cNvPr id="480" name="Google Shape;480;p11"/>
          <p:cNvCxnSpPr/>
          <p:nvPr/>
        </p:nvCxnSpPr>
        <p:spPr>
          <a:xfrm>
            <a:off x="4807236" y="4546600"/>
            <a:ext cx="357188" cy="0"/>
          </a:xfrm>
          <a:prstGeom prst="straightConnector1">
            <a:avLst/>
          </a:prstGeom>
          <a:noFill/>
          <a:ln w="9525" cap="flat" cmpd="sng">
            <a:solidFill>
              <a:srgbClr val="4A7DBA"/>
            </a:solidFill>
            <a:prstDash val="solid"/>
            <a:round/>
            <a:headEnd type="none" w="sm" len="sm"/>
            <a:tailEnd type="none" w="sm" len="sm"/>
          </a:ln>
        </p:spPr>
      </p:cxnSp>
      <p:cxnSp>
        <p:nvCxnSpPr>
          <p:cNvPr id="481" name="Google Shape;481;p11"/>
          <p:cNvCxnSpPr/>
          <p:nvPr/>
        </p:nvCxnSpPr>
        <p:spPr>
          <a:xfrm>
            <a:off x="4813300" y="5070537"/>
            <a:ext cx="357188" cy="0"/>
          </a:xfrm>
          <a:prstGeom prst="straightConnector1">
            <a:avLst/>
          </a:prstGeom>
          <a:noFill/>
          <a:ln w="9525" cap="flat" cmpd="sng">
            <a:solidFill>
              <a:srgbClr val="4A7DBA"/>
            </a:solidFill>
            <a:prstDash val="solid"/>
            <a:round/>
            <a:headEnd type="none" w="sm" len="sm"/>
            <a:tailEnd type="none" w="sm" len="sm"/>
          </a:ln>
        </p:spPr>
      </p:cxnSp>
      <p:cxnSp>
        <p:nvCxnSpPr>
          <p:cNvPr id="482" name="Google Shape;482;p11"/>
          <p:cNvCxnSpPr/>
          <p:nvPr/>
        </p:nvCxnSpPr>
        <p:spPr>
          <a:xfrm>
            <a:off x="4813300" y="5651500"/>
            <a:ext cx="357188" cy="0"/>
          </a:xfrm>
          <a:prstGeom prst="straightConnector1">
            <a:avLst/>
          </a:prstGeom>
          <a:noFill/>
          <a:ln w="9525" cap="flat" cmpd="sng">
            <a:solidFill>
              <a:srgbClr val="4A7DBA"/>
            </a:solidFill>
            <a:prstDash val="solid"/>
            <a:round/>
            <a:headEnd type="none" w="sm" len="sm"/>
            <a:tailEnd type="none" w="sm" len="sm"/>
          </a:ln>
        </p:spPr>
      </p:cxnSp>
      <p:cxnSp>
        <p:nvCxnSpPr>
          <p:cNvPr id="483" name="Google Shape;483;p11"/>
          <p:cNvCxnSpPr/>
          <p:nvPr/>
        </p:nvCxnSpPr>
        <p:spPr>
          <a:xfrm>
            <a:off x="4815291" y="6206621"/>
            <a:ext cx="357188" cy="0"/>
          </a:xfrm>
          <a:prstGeom prst="straightConnector1">
            <a:avLst/>
          </a:prstGeom>
          <a:noFill/>
          <a:ln w="9525" cap="flat" cmpd="sng">
            <a:solidFill>
              <a:srgbClr val="4A7DBA"/>
            </a:solidFill>
            <a:prstDash val="solid"/>
            <a:round/>
            <a:headEnd type="none" w="sm" len="sm"/>
            <a:tailEnd type="none" w="sm" len="sm"/>
          </a:ln>
        </p:spPr>
      </p:cxnSp>
      <p:cxnSp>
        <p:nvCxnSpPr>
          <p:cNvPr id="484" name="Google Shape;484;p11"/>
          <p:cNvCxnSpPr/>
          <p:nvPr/>
        </p:nvCxnSpPr>
        <p:spPr>
          <a:xfrm>
            <a:off x="4816085" y="6743700"/>
            <a:ext cx="357188" cy="0"/>
          </a:xfrm>
          <a:prstGeom prst="straightConnector1">
            <a:avLst/>
          </a:prstGeom>
          <a:noFill/>
          <a:ln w="9525" cap="flat" cmpd="sng">
            <a:solidFill>
              <a:srgbClr val="4A7DBA"/>
            </a:solidFill>
            <a:prstDash val="solid"/>
            <a:round/>
            <a:headEnd type="none" w="sm" len="sm"/>
            <a:tailEnd type="none" w="sm" len="sm"/>
          </a:ln>
        </p:spPr>
      </p:cxnSp>
      <p:cxnSp>
        <p:nvCxnSpPr>
          <p:cNvPr id="485" name="Google Shape;485;p11"/>
          <p:cNvCxnSpPr/>
          <p:nvPr/>
        </p:nvCxnSpPr>
        <p:spPr>
          <a:xfrm>
            <a:off x="4815291" y="1737185"/>
            <a:ext cx="357188" cy="0"/>
          </a:xfrm>
          <a:prstGeom prst="straightConnector1">
            <a:avLst/>
          </a:prstGeom>
          <a:noFill/>
          <a:ln w="9525" cap="flat" cmpd="sng">
            <a:solidFill>
              <a:srgbClr val="4A7DBA"/>
            </a:solidFill>
            <a:prstDash val="solid"/>
            <a:round/>
            <a:headEnd type="none" w="sm" len="sm"/>
            <a:tailEnd type="none" w="sm" len="sm"/>
          </a:ln>
        </p:spPr>
      </p:cxnSp>
      <p:cxnSp>
        <p:nvCxnSpPr>
          <p:cNvPr id="486" name="Google Shape;486;p11"/>
          <p:cNvCxnSpPr/>
          <p:nvPr/>
        </p:nvCxnSpPr>
        <p:spPr>
          <a:xfrm>
            <a:off x="4815291" y="2323442"/>
            <a:ext cx="357188" cy="0"/>
          </a:xfrm>
          <a:prstGeom prst="straightConnector1">
            <a:avLst/>
          </a:prstGeom>
          <a:noFill/>
          <a:ln w="9525" cap="flat" cmpd="sng">
            <a:solidFill>
              <a:srgbClr val="4A7DBA"/>
            </a:solidFill>
            <a:prstDash val="solid"/>
            <a:round/>
            <a:headEnd type="none" w="sm" len="sm"/>
            <a:tailEnd type="none" w="sm" len="sm"/>
          </a:ln>
        </p:spPr>
      </p:cxnSp>
      <p:cxnSp>
        <p:nvCxnSpPr>
          <p:cNvPr id="487" name="Google Shape;487;p11"/>
          <p:cNvCxnSpPr/>
          <p:nvPr/>
        </p:nvCxnSpPr>
        <p:spPr>
          <a:xfrm>
            <a:off x="2363966" y="2158878"/>
            <a:ext cx="2437206" cy="1806760"/>
          </a:xfrm>
          <a:prstGeom prst="straightConnector1">
            <a:avLst/>
          </a:prstGeom>
          <a:noFill/>
          <a:ln w="9525" cap="flat" cmpd="sng">
            <a:solidFill>
              <a:srgbClr val="4A7DBA"/>
            </a:solidFill>
            <a:prstDash val="solid"/>
            <a:round/>
            <a:headEnd type="none" w="sm" len="sm"/>
            <a:tailEnd type="triangle" w="med" len="med"/>
          </a:ln>
        </p:spPr>
      </p:cxnSp>
      <p:cxnSp>
        <p:nvCxnSpPr>
          <p:cNvPr id="488" name="Google Shape;488;p11"/>
          <p:cNvCxnSpPr/>
          <p:nvPr/>
        </p:nvCxnSpPr>
        <p:spPr>
          <a:xfrm rot="10800000" flipH="1">
            <a:off x="2268890" y="3990192"/>
            <a:ext cx="2532282" cy="1200869"/>
          </a:xfrm>
          <a:prstGeom prst="straightConnector1">
            <a:avLst/>
          </a:prstGeom>
          <a:noFill/>
          <a:ln w="9525" cap="flat" cmpd="sng">
            <a:solidFill>
              <a:srgbClr val="7F7F7F"/>
            </a:solidFill>
            <a:prstDash val="solid"/>
            <a:round/>
            <a:headEnd type="none" w="sm" len="sm"/>
            <a:tailEnd type="triangle" w="med" len="med"/>
          </a:ln>
        </p:spPr>
      </p:cxnSp>
      <p:sp>
        <p:nvSpPr>
          <p:cNvPr id="511" name="Google Shape;511;p11"/>
          <p:cNvSpPr txBox="1"/>
          <p:nvPr/>
        </p:nvSpPr>
        <p:spPr>
          <a:xfrm rot="-1464666">
            <a:off x="2332672" y="4680765"/>
            <a:ext cx="198067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rgbClr val="7F7F7F"/>
                </a:solidFill>
                <a:latin typeface="Calibri"/>
                <a:ea typeface="Calibri"/>
                <a:cs typeface="Calibri"/>
                <a:sym typeface="Calibri"/>
              </a:rPr>
              <a:t>Dual  </a:t>
            </a:r>
            <a:r>
              <a:rPr lang="en-US" sz="1200" b="0" i="0" u="none" strike="noStrike" cap="none" dirty="0">
                <a:solidFill>
                  <a:srgbClr val="7F7F7F"/>
                </a:solidFill>
                <a:latin typeface="Calibri"/>
                <a:ea typeface="Calibri"/>
                <a:cs typeface="Calibri"/>
                <a:sym typeface="Calibri"/>
              </a:rPr>
              <a:t>(N=118)</a:t>
            </a:r>
            <a:endParaRPr sz="1400" b="0" i="0" u="none" strike="noStrike" cap="none" dirty="0">
              <a:solidFill>
                <a:srgbClr val="000000"/>
              </a:solidFill>
              <a:latin typeface="Arial"/>
              <a:ea typeface="Arial"/>
              <a:cs typeface="Arial"/>
              <a:sym typeface="Arial"/>
            </a:endParaRPr>
          </a:p>
        </p:txBody>
      </p:sp>
      <p:sp>
        <p:nvSpPr>
          <p:cNvPr id="512" name="Google Shape;512;p11"/>
          <p:cNvSpPr txBox="1"/>
          <p:nvPr/>
        </p:nvSpPr>
        <p:spPr>
          <a:xfrm rot="2177315">
            <a:off x="2967058" y="2861937"/>
            <a:ext cx="143425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38CD5"/>
                </a:solidFill>
                <a:latin typeface="Calibri"/>
                <a:ea typeface="Calibri"/>
                <a:cs typeface="Calibri"/>
                <a:sym typeface="Calibri"/>
              </a:rPr>
              <a:t>Medicaid (N=137)</a:t>
            </a:r>
            <a:endParaRPr sz="1400" b="0" i="0" u="none" strike="noStrike" cap="none">
              <a:solidFill>
                <a:srgbClr val="000000"/>
              </a:solidFill>
              <a:latin typeface="Arial"/>
              <a:ea typeface="Arial"/>
              <a:cs typeface="Arial"/>
              <a:sym typeface="Arial"/>
            </a:endParaRPr>
          </a:p>
        </p:txBody>
      </p:sp>
      <p:sp>
        <p:nvSpPr>
          <p:cNvPr id="513" name="Google Shape;513;p11"/>
          <p:cNvSpPr/>
          <p:nvPr/>
        </p:nvSpPr>
        <p:spPr>
          <a:xfrm>
            <a:off x="365870" y="7101072"/>
            <a:ext cx="50292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dk1"/>
                </a:solidFill>
                <a:latin typeface="Calibri"/>
                <a:ea typeface="Calibri"/>
                <a:cs typeface="Calibri"/>
                <a:sym typeface="Calibri"/>
              </a:rPr>
              <a:t>*Detailed housing problems by chronic condition can be found in  appendix k</a:t>
            </a:r>
            <a:endParaRPr sz="900" b="0" i="0" u="none" strike="noStrike" cap="none">
              <a:solidFill>
                <a:srgbClr val="000000"/>
              </a:solidFill>
              <a:latin typeface="Calibri"/>
              <a:ea typeface="Calibri"/>
              <a:cs typeface="Calibri"/>
              <a:sym typeface="Calibri"/>
            </a:endParaRPr>
          </a:p>
        </p:txBody>
      </p:sp>
      <p:sp>
        <p:nvSpPr>
          <p:cNvPr id="51" name="TextBox 50"/>
          <p:cNvSpPr txBox="1"/>
          <p:nvPr/>
        </p:nvSpPr>
        <p:spPr>
          <a:xfrm>
            <a:off x="1570375" y="3130029"/>
            <a:ext cx="258417" cy="307777"/>
          </a:xfrm>
          <a:prstGeom prst="rect">
            <a:avLst/>
          </a:prstGeom>
          <a:noFill/>
        </p:spPr>
        <p:txBody>
          <a:bodyPr wrap="square" rtlCol="0">
            <a:spAutoFit/>
          </a:bodyPr>
          <a:lstStyle/>
          <a:p>
            <a:r>
              <a:rPr lang="en-US" dirty="0" smtClean="0"/>
              <a:t>2</a:t>
            </a:r>
            <a:endParaRPr lang="en-US" dirty="0"/>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3"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519" name="Google Shape;519;p13"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520" name="Google Shape;520;p13"/>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dirty="0">
                <a:solidFill>
                  <a:srgbClr val="7F7F7F"/>
                </a:solidFill>
                <a:latin typeface="Calibri"/>
                <a:ea typeface="Calibri"/>
                <a:cs typeface="Calibri"/>
                <a:sym typeface="Calibri"/>
              </a:rPr>
              <a:t>Unmet Housing Security need- Medicaid vs. </a:t>
            </a:r>
            <a:r>
              <a:rPr lang="en-US" sz="1600" b="1" i="0" u="none" strike="noStrike" cap="none" dirty="0" smtClean="0">
                <a:solidFill>
                  <a:srgbClr val="7F7F7F"/>
                </a:solidFill>
                <a:latin typeface="Calibri"/>
                <a:ea typeface="Calibri"/>
                <a:cs typeface="Calibri"/>
                <a:sym typeface="Calibri"/>
              </a:rPr>
              <a:t>Dual </a:t>
            </a:r>
            <a:r>
              <a:rPr lang="en-US" sz="1600" b="1" i="0" u="none" strike="noStrike" cap="none" dirty="0">
                <a:solidFill>
                  <a:srgbClr val="7F7F7F"/>
                </a:solidFill>
                <a:latin typeface="Calibri"/>
                <a:ea typeface="Calibri"/>
                <a:cs typeface="Calibri"/>
                <a:sym typeface="Calibri"/>
              </a:rPr>
              <a:t>with chronic condition(s)  </a:t>
            </a:r>
            <a:endParaRPr sz="1400" b="0" i="0" u="none" strike="noStrike" cap="none" dirty="0">
              <a:solidFill>
                <a:srgbClr val="000000"/>
              </a:solidFill>
              <a:latin typeface="Arial"/>
              <a:ea typeface="Arial"/>
              <a:cs typeface="Arial"/>
              <a:sym typeface="Arial"/>
            </a:endParaRPr>
          </a:p>
        </p:txBody>
      </p:sp>
      <p:sp>
        <p:nvSpPr>
          <p:cNvPr id="521" name="Google Shape;521;p13"/>
          <p:cNvSpPr txBox="1"/>
          <p:nvPr/>
        </p:nvSpPr>
        <p:spPr>
          <a:xfrm>
            <a:off x="338773" y="7291906"/>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FF0000"/>
                </a:solidFill>
                <a:latin typeface="Times New Roman"/>
                <a:ea typeface="Times New Roman"/>
                <a:cs typeface="Times New Roman"/>
                <a:sym typeface="Times New Roman"/>
              </a:rPr>
              <a:t>What are the unmet social needs of the respondents with chronic condition(s)?</a:t>
            </a:r>
            <a:endParaRPr sz="800" b="0" i="0" u="none" strike="noStrike" cap="none">
              <a:solidFill>
                <a:srgbClr val="FF0000"/>
              </a:solidFill>
              <a:latin typeface="Calibri"/>
              <a:ea typeface="Calibri"/>
              <a:cs typeface="Calibri"/>
              <a:sym typeface="Calibri"/>
            </a:endParaRPr>
          </a:p>
        </p:txBody>
      </p:sp>
      <p:sp>
        <p:nvSpPr>
          <p:cNvPr id="522" name="Google Shape;522;p13"/>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=255</a:t>
            </a:r>
            <a:endParaRPr sz="2000" b="0" i="1" u="none" strike="noStrike" cap="none" dirty="0">
              <a:solidFill>
                <a:schemeClr val="dk1"/>
              </a:solidFill>
              <a:latin typeface="Calibri"/>
              <a:ea typeface="Calibri"/>
              <a:cs typeface="Calibri"/>
              <a:sym typeface="Calibri"/>
            </a:endParaRPr>
          </a:p>
        </p:txBody>
      </p:sp>
      <p:sp>
        <p:nvSpPr>
          <p:cNvPr id="523" name="Google Shape;523;p13"/>
          <p:cNvSpPr/>
          <p:nvPr/>
        </p:nvSpPr>
        <p:spPr>
          <a:xfrm>
            <a:off x="152997" y="1337849"/>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538CD5"/>
                </a:solidFill>
                <a:latin typeface="Calibri"/>
                <a:ea typeface="Calibri"/>
                <a:cs typeface="Calibri"/>
                <a:sym typeface="Calibri"/>
              </a:rPr>
              <a:t>73%</a:t>
            </a:r>
            <a:endParaRPr sz="7000" b="0" i="0" u="none" strike="noStrike" cap="none">
              <a:solidFill>
                <a:srgbClr val="538CD5"/>
              </a:solidFill>
              <a:latin typeface="Times New Roman"/>
              <a:ea typeface="Times New Roman"/>
              <a:cs typeface="Times New Roman"/>
              <a:sym typeface="Times New Roman"/>
            </a:endParaRPr>
          </a:p>
        </p:txBody>
      </p:sp>
      <p:sp>
        <p:nvSpPr>
          <p:cNvPr id="524" name="Google Shape;524;p13"/>
          <p:cNvSpPr/>
          <p:nvPr/>
        </p:nvSpPr>
        <p:spPr>
          <a:xfrm>
            <a:off x="2862973" y="1337849"/>
            <a:ext cx="180737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chemeClr val="accent1"/>
                </a:solidFill>
                <a:latin typeface="Calibri"/>
                <a:ea typeface="Calibri"/>
                <a:cs typeface="Calibri"/>
                <a:sym typeface="Calibri"/>
              </a:rPr>
              <a:t>68%</a:t>
            </a:r>
            <a:endParaRPr sz="7000" b="0" i="0" u="none" strike="noStrike" cap="none">
              <a:solidFill>
                <a:schemeClr val="dk1"/>
              </a:solidFill>
              <a:latin typeface="Times New Roman"/>
              <a:ea typeface="Times New Roman"/>
              <a:cs typeface="Times New Roman"/>
              <a:sym typeface="Times New Roman"/>
            </a:endParaRPr>
          </a:p>
        </p:txBody>
      </p:sp>
      <p:sp>
        <p:nvSpPr>
          <p:cNvPr id="525" name="Google Shape;525;p13"/>
          <p:cNvSpPr/>
          <p:nvPr/>
        </p:nvSpPr>
        <p:spPr>
          <a:xfrm>
            <a:off x="5572951" y="1337849"/>
            <a:ext cx="1807369"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chemeClr val="accent1"/>
                </a:solidFill>
                <a:latin typeface="Calibri"/>
                <a:ea typeface="Calibri"/>
                <a:cs typeface="Calibri"/>
                <a:sym typeface="Calibri"/>
              </a:rPr>
              <a:t>54%</a:t>
            </a:r>
            <a:endParaRPr sz="7000" b="0" i="0" u="none" strike="noStrike" cap="none">
              <a:solidFill>
                <a:schemeClr val="dk1"/>
              </a:solidFill>
              <a:latin typeface="Times New Roman"/>
              <a:ea typeface="Times New Roman"/>
              <a:cs typeface="Times New Roman"/>
              <a:sym typeface="Times New Roman"/>
            </a:endParaRPr>
          </a:p>
        </p:txBody>
      </p:sp>
      <p:sp>
        <p:nvSpPr>
          <p:cNvPr id="526" name="Google Shape;526;p13"/>
          <p:cNvSpPr txBox="1"/>
          <p:nvPr/>
        </p:nvSpPr>
        <p:spPr>
          <a:xfrm>
            <a:off x="5539464" y="2959381"/>
            <a:ext cx="2083928" cy="2031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Stressed/worried about housing quality</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527" name="Google Shape;527;p13"/>
          <p:cNvSpPr txBox="1"/>
          <p:nvPr/>
        </p:nvSpPr>
        <p:spPr>
          <a:xfrm>
            <a:off x="2803279" y="2959381"/>
            <a:ext cx="2083928" cy="24622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Stressed/worried about paying rent/mortgage due to insufficient funds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528" name="Google Shape;528;p13"/>
          <p:cNvSpPr txBox="1"/>
          <p:nvPr/>
        </p:nvSpPr>
        <p:spPr>
          <a:xfrm>
            <a:off x="0" y="3154039"/>
            <a:ext cx="2083928" cy="2031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Stressed/worried about paying utilities due to insufficient funds</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529" name="Google Shape;529;p13"/>
          <p:cNvSpPr txBox="1"/>
          <p:nvPr/>
        </p:nvSpPr>
        <p:spPr>
          <a:xfrm>
            <a:off x="338772" y="7108699"/>
            <a:ext cx="545242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*Detailed unmet housing security need breakdown chart in the appendix B</a:t>
            </a:r>
            <a:endParaRPr sz="1400" b="0" i="0" u="none" strike="noStrike" cap="none">
              <a:solidFill>
                <a:srgbClr val="000000"/>
              </a:solidFill>
              <a:latin typeface="Calibri"/>
              <a:ea typeface="Calibri"/>
              <a:cs typeface="Calibri"/>
              <a:sym typeface="Calibri"/>
            </a:endParaRPr>
          </a:p>
        </p:txBody>
      </p:sp>
      <p:sp>
        <p:nvSpPr>
          <p:cNvPr id="530" name="Google Shape;530;p13"/>
          <p:cNvSpPr/>
          <p:nvPr/>
        </p:nvSpPr>
        <p:spPr>
          <a:xfrm>
            <a:off x="8136731" y="1337849"/>
            <a:ext cx="1807369"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chemeClr val="accent1"/>
                </a:solidFill>
                <a:latin typeface="Calibri"/>
                <a:ea typeface="Calibri"/>
                <a:cs typeface="Calibri"/>
                <a:sym typeface="Calibri"/>
              </a:rPr>
              <a:t>46%</a:t>
            </a:r>
            <a:endParaRPr sz="7000" b="0" i="0" u="none" strike="noStrike" cap="none">
              <a:solidFill>
                <a:schemeClr val="dk1"/>
              </a:solidFill>
              <a:latin typeface="Times New Roman"/>
              <a:ea typeface="Times New Roman"/>
              <a:cs typeface="Times New Roman"/>
              <a:sym typeface="Times New Roman"/>
            </a:endParaRPr>
          </a:p>
        </p:txBody>
      </p:sp>
      <p:sp>
        <p:nvSpPr>
          <p:cNvPr id="531" name="Google Shape;531;p13"/>
          <p:cNvSpPr/>
          <p:nvPr/>
        </p:nvSpPr>
        <p:spPr>
          <a:xfrm>
            <a:off x="2862974" y="5160255"/>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7F7F7F"/>
                </a:solidFill>
                <a:latin typeface="Calibri"/>
                <a:ea typeface="Calibri"/>
                <a:cs typeface="Calibri"/>
                <a:sym typeface="Calibri"/>
              </a:rPr>
              <a:t>59%</a:t>
            </a:r>
            <a:endParaRPr sz="7000" b="0" i="0" u="none" strike="noStrike" cap="none">
              <a:solidFill>
                <a:srgbClr val="7F7F7F"/>
              </a:solidFill>
              <a:latin typeface="Times New Roman"/>
              <a:ea typeface="Times New Roman"/>
              <a:cs typeface="Times New Roman"/>
              <a:sym typeface="Times New Roman"/>
            </a:endParaRPr>
          </a:p>
        </p:txBody>
      </p:sp>
      <p:sp>
        <p:nvSpPr>
          <p:cNvPr id="532" name="Google Shape;532;p13"/>
          <p:cNvSpPr/>
          <p:nvPr/>
        </p:nvSpPr>
        <p:spPr>
          <a:xfrm>
            <a:off x="152997" y="5145637"/>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7F7F7F"/>
                </a:solidFill>
                <a:latin typeface="Calibri"/>
                <a:ea typeface="Calibri"/>
                <a:cs typeface="Calibri"/>
                <a:sym typeface="Calibri"/>
              </a:rPr>
              <a:t>68%</a:t>
            </a:r>
            <a:endParaRPr sz="7000" b="0" i="0" u="none" strike="noStrike" cap="none">
              <a:solidFill>
                <a:srgbClr val="7F7F7F"/>
              </a:solidFill>
              <a:latin typeface="Times New Roman"/>
              <a:ea typeface="Times New Roman"/>
              <a:cs typeface="Times New Roman"/>
              <a:sym typeface="Times New Roman"/>
            </a:endParaRPr>
          </a:p>
        </p:txBody>
      </p:sp>
      <p:sp>
        <p:nvSpPr>
          <p:cNvPr id="533" name="Google Shape;533;p13"/>
          <p:cNvSpPr/>
          <p:nvPr/>
        </p:nvSpPr>
        <p:spPr>
          <a:xfrm>
            <a:off x="5572952" y="5160255"/>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7F7F7F"/>
                </a:solidFill>
                <a:latin typeface="Calibri"/>
                <a:ea typeface="Calibri"/>
                <a:cs typeface="Calibri"/>
                <a:sym typeface="Calibri"/>
              </a:rPr>
              <a:t>44%</a:t>
            </a:r>
            <a:endParaRPr sz="7000" b="0" i="0" u="none" strike="noStrike" cap="none">
              <a:solidFill>
                <a:srgbClr val="7F7F7F"/>
              </a:solidFill>
              <a:latin typeface="Times New Roman"/>
              <a:ea typeface="Times New Roman"/>
              <a:cs typeface="Times New Roman"/>
              <a:sym typeface="Times New Roman"/>
            </a:endParaRPr>
          </a:p>
        </p:txBody>
      </p:sp>
      <p:sp>
        <p:nvSpPr>
          <p:cNvPr id="534" name="Google Shape;534;p13"/>
          <p:cNvSpPr/>
          <p:nvPr/>
        </p:nvSpPr>
        <p:spPr>
          <a:xfrm>
            <a:off x="8136731" y="5145637"/>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7F7F7F"/>
                </a:solidFill>
                <a:latin typeface="Calibri"/>
                <a:ea typeface="Calibri"/>
                <a:cs typeface="Calibri"/>
                <a:sym typeface="Calibri"/>
              </a:rPr>
              <a:t>27%</a:t>
            </a:r>
            <a:endParaRPr sz="7000" b="0" i="0" u="none" strike="noStrike" cap="none">
              <a:solidFill>
                <a:srgbClr val="7F7F7F"/>
              </a:solidFill>
              <a:latin typeface="Times New Roman"/>
              <a:ea typeface="Times New Roman"/>
              <a:cs typeface="Times New Roman"/>
              <a:sym typeface="Times New Roman"/>
            </a:endParaRPr>
          </a:p>
        </p:txBody>
      </p:sp>
      <p:sp>
        <p:nvSpPr>
          <p:cNvPr id="535" name="Google Shape;535;p13"/>
          <p:cNvSpPr txBox="1"/>
          <p:nvPr/>
        </p:nvSpPr>
        <p:spPr>
          <a:xfrm>
            <a:off x="7937106" y="3015360"/>
            <a:ext cx="2083928" cy="2031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Stressed/worried about overcrowding</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536" name="Google Shape;536;p13"/>
          <p:cNvSpPr txBox="1"/>
          <p:nvPr/>
        </p:nvSpPr>
        <p:spPr>
          <a:xfrm>
            <a:off x="331394" y="2422383"/>
            <a:ext cx="272620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538CD5"/>
                </a:solidFill>
                <a:latin typeface="Calibri"/>
                <a:ea typeface="Calibri"/>
                <a:cs typeface="Calibri"/>
                <a:sym typeface="Calibri"/>
              </a:rPr>
              <a:t>Medicaid</a:t>
            </a:r>
            <a:endParaRPr sz="1400" b="0" i="0" u="none" strike="noStrike" cap="none">
              <a:solidFill>
                <a:srgbClr val="000000"/>
              </a:solidFill>
              <a:latin typeface="Arial"/>
              <a:ea typeface="Arial"/>
              <a:cs typeface="Arial"/>
              <a:sym typeface="Arial"/>
            </a:endParaRPr>
          </a:p>
        </p:txBody>
      </p:sp>
      <p:sp>
        <p:nvSpPr>
          <p:cNvPr id="537" name="Google Shape;537;p13"/>
          <p:cNvSpPr txBox="1"/>
          <p:nvPr/>
        </p:nvSpPr>
        <p:spPr>
          <a:xfrm>
            <a:off x="168832" y="6403781"/>
            <a:ext cx="167641" cy="230832"/>
          </a:xfrm>
          <a:prstGeom prst="rect">
            <a:avLst/>
          </a:prstGeom>
          <a:solidFill>
            <a:srgbClr val="7F7F7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538" name="Google Shape;538;p13"/>
          <p:cNvSpPr txBox="1"/>
          <p:nvPr/>
        </p:nvSpPr>
        <p:spPr>
          <a:xfrm>
            <a:off x="163753" y="2515037"/>
            <a:ext cx="167641" cy="230832"/>
          </a:xfrm>
          <a:prstGeom prst="rect">
            <a:avLst/>
          </a:prstGeom>
          <a:solidFill>
            <a:srgbClr val="538CD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539" name="Google Shape;539;p13"/>
          <p:cNvSpPr txBox="1"/>
          <p:nvPr/>
        </p:nvSpPr>
        <p:spPr>
          <a:xfrm>
            <a:off x="336473" y="6319142"/>
            <a:ext cx="272620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smtClean="0">
                <a:solidFill>
                  <a:srgbClr val="7F7F7F"/>
                </a:solidFill>
                <a:latin typeface="Calibri"/>
                <a:ea typeface="Calibri"/>
                <a:cs typeface="Calibri"/>
                <a:sym typeface="Calibri"/>
              </a:rPr>
              <a:t>Dual</a:t>
            </a:r>
            <a:endParaRPr sz="1400" b="0" i="0" u="none" strike="noStrike" cap="none" dirty="0">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8"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639" name="Google Shape;639;p18"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640" name="Google Shape;640;p18"/>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dirty="0">
                <a:solidFill>
                  <a:srgbClr val="7F7F7F"/>
                </a:solidFill>
                <a:latin typeface="Calibri"/>
                <a:ea typeface="Calibri"/>
                <a:cs typeface="Calibri"/>
                <a:sym typeface="Calibri"/>
              </a:rPr>
              <a:t>Unmet Food Security need- Medicaid vs. </a:t>
            </a:r>
            <a:r>
              <a:rPr lang="en-US" sz="1600" b="1" i="0" u="none" strike="noStrike" cap="none" dirty="0" smtClean="0">
                <a:solidFill>
                  <a:srgbClr val="7F7F7F"/>
                </a:solidFill>
                <a:latin typeface="Calibri"/>
                <a:ea typeface="Calibri"/>
                <a:cs typeface="Calibri"/>
                <a:sym typeface="Calibri"/>
              </a:rPr>
              <a:t>Dual </a:t>
            </a:r>
            <a:r>
              <a:rPr lang="en-US" sz="1600" b="1" i="0" u="none" strike="noStrike" cap="none" dirty="0">
                <a:solidFill>
                  <a:srgbClr val="7F7F7F"/>
                </a:solidFill>
                <a:latin typeface="Calibri"/>
                <a:ea typeface="Calibri"/>
                <a:cs typeface="Calibri"/>
                <a:sym typeface="Calibri"/>
              </a:rPr>
              <a:t>with chronic condition(s) </a:t>
            </a:r>
            <a:endParaRPr sz="1400" b="0" i="0" u="none" strike="noStrike" cap="none" dirty="0">
              <a:solidFill>
                <a:srgbClr val="000000"/>
              </a:solidFill>
              <a:latin typeface="Arial"/>
              <a:ea typeface="Arial"/>
              <a:cs typeface="Arial"/>
              <a:sym typeface="Arial"/>
            </a:endParaRPr>
          </a:p>
        </p:txBody>
      </p:sp>
      <p:sp>
        <p:nvSpPr>
          <p:cNvPr id="641" name="Google Shape;641;p18"/>
          <p:cNvSpPr txBox="1"/>
          <p:nvPr/>
        </p:nvSpPr>
        <p:spPr>
          <a:xfrm>
            <a:off x="338773" y="7291906"/>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FF0000"/>
                </a:solidFill>
                <a:latin typeface="Times New Roman"/>
                <a:ea typeface="Times New Roman"/>
                <a:cs typeface="Times New Roman"/>
                <a:sym typeface="Times New Roman"/>
              </a:rPr>
              <a:t>What are the unmet social needs of the respondents with chronic condition(s)?</a:t>
            </a:r>
            <a:endParaRPr sz="800" b="0" i="0" u="none" strike="noStrike" cap="none">
              <a:solidFill>
                <a:srgbClr val="FF0000"/>
              </a:solidFill>
              <a:latin typeface="Calibri"/>
              <a:ea typeface="Calibri"/>
              <a:cs typeface="Calibri"/>
              <a:sym typeface="Calibri"/>
            </a:endParaRPr>
          </a:p>
        </p:txBody>
      </p:sp>
      <p:sp>
        <p:nvSpPr>
          <p:cNvPr id="642" name="Google Shape;642;p18"/>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=255</a:t>
            </a:r>
            <a:endParaRPr sz="2000" b="0" i="1" u="none" strike="noStrike" cap="none" dirty="0">
              <a:solidFill>
                <a:schemeClr val="dk1"/>
              </a:solidFill>
              <a:latin typeface="Calibri"/>
              <a:ea typeface="Calibri"/>
              <a:cs typeface="Calibri"/>
              <a:sym typeface="Calibri"/>
            </a:endParaRPr>
          </a:p>
        </p:txBody>
      </p:sp>
      <p:sp>
        <p:nvSpPr>
          <p:cNvPr id="643" name="Google Shape;643;p18"/>
          <p:cNvSpPr/>
          <p:nvPr/>
        </p:nvSpPr>
        <p:spPr>
          <a:xfrm>
            <a:off x="243037" y="1417273"/>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538CD5"/>
                </a:solidFill>
                <a:latin typeface="Calibri"/>
                <a:ea typeface="Calibri"/>
                <a:cs typeface="Calibri"/>
                <a:sym typeface="Calibri"/>
              </a:rPr>
              <a:t>66%</a:t>
            </a:r>
            <a:endParaRPr sz="7000" b="0" i="0" u="none" strike="noStrike" cap="none">
              <a:solidFill>
                <a:srgbClr val="538CD5"/>
              </a:solidFill>
              <a:latin typeface="Times New Roman"/>
              <a:ea typeface="Times New Roman"/>
              <a:cs typeface="Times New Roman"/>
              <a:sym typeface="Times New Roman"/>
            </a:endParaRPr>
          </a:p>
        </p:txBody>
      </p:sp>
      <p:sp>
        <p:nvSpPr>
          <p:cNvPr id="644" name="Google Shape;644;p18"/>
          <p:cNvSpPr/>
          <p:nvPr/>
        </p:nvSpPr>
        <p:spPr>
          <a:xfrm>
            <a:off x="2895603" y="1418276"/>
            <a:ext cx="180737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chemeClr val="accent1"/>
                </a:solidFill>
                <a:latin typeface="Calibri"/>
                <a:ea typeface="Calibri"/>
                <a:cs typeface="Calibri"/>
                <a:sym typeface="Calibri"/>
              </a:rPr>
              <a:t>55%</a:t>
            </a:r>
            <a:endParaRPr sz="7000" b="0" i="0" u="none" strike="noStrike" cap="none">
              <a:solidFill>
                <a:schemeClr val="dk1"/>
              </a:solidFill>
              <a:latin typeface="Times New Roman"/>
              <a:ea typeface="Times New Roman"/>
              <a:cs typeface="Times New Roman"/>
              <a:sym typeface="Times New Roman"/>
            </a:endParaRPr>
          </a:p>
        </p:txBody>
      </p:sp>
      <p:sp>
        <p:nvSpPr>
          <p:cNvPr id="645" name="Google Shape;645;p18"/>
          <p:cNvSpPr/>
          <p:nvPr/>
        </p:nvSpPr>
        <p:spPr>
          <a:xfrm>
            <a:off x="5548172" y="1414166"/>
            <a:ext cx="1807369"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chemeClr val="accent1"/>
                </a:solidFill>
                <a:latin typeface="Calibri"/>
                <a:ea typeface="Calibri"/>
                <a:cs typeface="Calibri"/>
                <a:sym typeface="Calibri"/>
              </a:rPr>
              <a:t>56%</a:t>
            </a:r>
            <a:endParaRPr sz="7000" b="0" i="0" u="none" strike="noStrike" cap="none">
              <a:solidFill>
                <a:schemeClr val="dk1"/>
              </a:solidFill>
              <a:latin typeface="Times New Roman"/>
              <a:ea typeface="Times New Roman"/>
              <a:cs typeface="Times New Roman"/>
              <a:sym typeface="Times New Roman"/>
            </a:endParaRPr>
          </a:p>
        </p:txBody>
      </p:sp>
      <p:sp>
        <p:nvSpPr>
          <p:cNvPr id="646" name="Google Shape;646;p18"/>
          <p:cNvSpPr txBox="1"/>
          <p:nvPr/>
        </p:nvSpPr>
        <p:spPr>
          <a:xfrm>
            <a:off x="5407558" y="2768181"/>
            <a:ext cx="2083928" cy="2031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Could not afford to eat a balanced or healthy food</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647" name="Google Shape;647;p18"/>
          <p:cNvSpPr txBox="1"/>
          <p:nvPr/>
        </p:nvSpPr>
        <p:spPr>
          <a:xfrm>
            <a:off x="2722462" y="2759886"/>
            <a:ext cx="2083928" cy="24622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Skipped meals because there was not enough money to buy food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648" name="Google Shape;648;p18"/>
          <p:cNvSpPr txBox="1"/>
          <p:nvPr/>
        </p:nvSpPr>
        <p:spPr>
          <a:xfrm>
            <a:off x="171132" y="2973835"/>
            <a:ext cx="2083928" cy="2031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Worried that your food will run out before you get money to buy some</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649" name="Google Shape;649;p18"/>
          <p:cNvSpPr txBox="1"/>
          <p:nvPr/>
        </p:nvSpPr>
        <p:spPr>
          <a:xfrm>
            <a:off x="338772" y="7108699"/>
            <a:ext cx="545242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*Detailed unmet food security breakdown chart in the appendix D</a:t>
            </a:r>
            <a:endParaRPr sz="1400" b="0" i="0" u="none" strike="noStrike" cap="none">
              <a:solidFill>
                <a:srgbClr val="000000"/>
              </a:solidFill>
              <a:latin typeface="Calibri"/>
              <a:ea typeface="Calibri"/>
              <a:cs typeface="Calibri"/>
              <a:sym typeface="Calibri"/>
            </a:endParaRPr>
          </a:p>
        </p:txBody>
      </p:sp>
      <p:sp>
        <p:nvSpPr>
          <p:cNvPr id="650" name="Google Shape;650;p18"/>
          <p:cNvSpPr/>
          <p:nvPr/>
        </p:nvSpPr>
        <p:spPr>
          <a:xfrm>
            <a:off x="8097322" y="1415944"/>
            <a:ext cx="1807369"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chemeClr val="accent1"/>
                </a:solidFill>
                <a:latin typeface="Calibri"/>
                <a:ea typeface="Calibri"/>
                <a:cs typeface="Calibri"/>
                <a:sym typeface="Calibri"/>
              </a:rPr>
              <a:t>54%</a:t>
            </a:r>
            <a:endParaRPr sz="7000" b="0" i="0" u="none" strike="noStrike" cap="none">
              <a:solidFill>
                <a:schemeClr val="dk1"/>
              </a:solidFill>
              <a:latin typeface="Times New Roman"/>
              <a:ea typeface="Times New Roman"/>
              <a:cs typeface="Times New Roman"/>
              <a:sym typeface="Times New Roman"/>
            </a:endParaRPr>
          </a:p>
        </p:txBody>
      </p:sp>
      <p:sp>
        <p:nvSpPr>
          <p:cNvPr id="651" name="Google Shape;651;p18"/>
          <p:cNvSpPr/>
          <p:nvPr/>
        </p:nvSpPr>
        <p:spPr>
          <a:xfrm>
            <a:off x="2773839" y="5136310"/>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7F7F7F"/>
                </a:solidFill>
                <a:latin typeface="Calibri"/>
                <a:ea typeface="Calibri"/>
                <a:cs typeface="Calibri"/>
                <a:sym typeface="Calibri"/>
              </a:rPr>
              <a:t>45%</a:t>
            </a:r>
            <a:endParaRPr sz="7000" b="0" i="0" u="none" strike="noStrike" cap="none">
              <a:solidFill>
                <a:srgbClr val="7F7F7F"/>
              </a:solidFill>
              <a:latin typeface="Times New Roman"/>
              <a:ea typeface="Times New Roman"/>
              <a:cs typeface="Times New Roman"/>
              <a:sym typeface="Times New Roman"/>
            </a:endParaRPr>
          </a:p>
        </p:txBody>
      </p:sp>
      <p:sp>
        <p:nvSpPr>
          <p:cNvPr id="652" name="Google Shape;652;p18"/>
          <p:cNvSpPr/>
          <p:nvPr/>
        </p:nvSpPr>
        <p:spPr>
          <a:xfrm>
            <a:off x="338772" y="5140439"/>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7F7F7F"/>
                </a:solidFill>
                <a:latin typeface="Calibri"/>
                <a:ea typeface="Calibri"/>
                <a:cs typeface="Calibri"/>
                <a:sym typeface="Calibri"/>
              </a:rPr>
              <a:t>56%</a:t>
            </a:r>
            <a:endParaRPr sz="7000" b="0" i="0" u="none" strike="noStrike" cap="none">
              <a:solidFill>
                <a:srgbClr val="7F7F7F"/>
              </a:solidFill>
              <a:latin typeface="Times New Roman"/>
              <a:ea typeface="Times New Roman"/>
              <a:cs typeface="Times New Roman"/>
              <a:sym typeface="Times New Roman"/>
            </a:endParaRPr>
          </a:p>
        </p:txBody>
      </p:sp>
      <p:sp>
        <p:nvSpPr>
          <p:cNvPr id="653" name="Google Shape;653;p18"/>
          <p:cNvSpPr/>
          <p:nvPr/>
        </p:nvSpPr>
        <p:spPr>
          <a:xfrm>
            <a:off x="5548172" y="5136309"/>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7F7F7F"/>
                </a:solidFill>
                <a:latin typeface="Calibri"/>
                <a:ea typeface="Calibri"/>
                <a:cs typeface="Calibri"/>
                <a:sym typeface="Calibri"/>
              </a:rPr>
              <a:t>49%</a:t>
            </a:r>
            <a:endParaRPr sz="7000" b="0" i="0" u="none" strike="noStrike" cap="none">
              <a:solidFill>
                <a:srgbClr val="7F7F7F"/>
              </a:solidFill>
              <a:latin typeface="Times New Roman"/>
              <a:ea typeface="Times New Roman"/>
              <a:cs typeface="Times New Roman"/>
              <a:sym typeface="Times New Roman"/>
            </a:endParaRPr>
          </a:p>
        </p:txBody>
      </p:sp>
      <p:sp>
        <p:nvSpPr>
          <p:cNvPr id="654" name="Google Shape;654;p18"/>
          <p:cNvSpPr/>
          <p:nvPr/>
        </p:nvSpPr>
        <p:spPr>
          <a:xfrm>
            <a:off x="8097322" y="5136308"/>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7F7F7F"/>
                </a:solidFill>
                <a:latin typeface="Calibri"/>
                <a:ea typeface="Calibri"/>
                <a:cs typeface="Calibri"/>
                <a:sym typeface="Calibri"/>
              </a:rPr>
              <a:t>47%</a:t>
            </a:r>
            <a:endParaRPr sz="7000" b="0" i="0" u="none" strike="noStrike" cap="none">
              <a:solidFill>
                <a:srgbClr val="7F7F7F"/>
              </a:solidFill>
              <a:latin typeface="Times New Roman"/>
              <a:ea typeface="Times New Roman"/>
              <a:cs typeface="Times New Roman"/>
              <a:sym typeface="Times New Roman"/>
            </a:endParaRPr>
          </a:p>
        </p:txBody>
      </p:sp>
      <p:sp>
        <p:nvSpPr>
          <p:cNvPr id="655" name="Google Shape;655;p18"/>
          <p:cNvSpPr txBox="1"/>
          <p:nvPr/>
        </p:nvSpPr>
        <p:spPr>
          <a:xfrm>
            <a:off x="7974472" y="2761814"/>
            <a:ext cx="2083928" cy="22467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Ate less than one should because there was not enough money for food</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656" name="Google Shape;656;p18"/>
          <p:cNvSpPr txBox="1"/>
          <p:nvPr/>
        </p:nvSpPr>
        <p:spPr>
          <a:xfrm>
            <a:off x="501884" y="2531628"/>
            <a:ext cx="272620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538CD5"/>
                </a:solidFill>
                <a:latin typeface="Calibri"/>
                <a:ea typeface="Calibri"/>
                <a:cs typeface="Calibri"/>
                <a:sym typeface="Calibri"/>
              </a:rPr>
              <a:t>Medicaid</a:t>
            </a:r>
            <a:endParaRPr sz="1400" b="0" i="0" u="none" strike="noStrike" cap="none">
              <a:solidFill>
                <a:srgbClr val="000000"/>
              </a:solidFill>
              <a:latin typeface="Arial"/>
              <a:ea typeface="Arial"/>
              <a:cs typeface="Arial"/>
              <a:sym typeface="Arial"/>
            </a:endParaRPr>
          </a:p>
        </p:txBody>
      </p:sp>
      <p:sp>
        <p:nvSpPr>
          <p:cNvPr id="657" name="Google Shape;657;p18"/>
          <p:cNvSpPr txBox="1"/>
          <p:nvPr/>
        </p:nvSpPr>
        <p:spPr>
          <a:xfrm>
            <a:off x="265484" y="6580024"/>
            <a:ext cx="167641" cy="230832"/>
          </a:xfrm>
          <a:prstGeom prst="rect">
            <a:avLst/>
          </a:prstGeom>
          <a:solidFill>
            <a:srgbClr val="7F7F7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658" name="Google Shape;658;p18"/>
          <p:cNvSpPr txBox="1"/>
          <p:nvPr/>
        </p:nvSpPr>
        <p:spPr>
          <a:xfrm>
            <a:off x="262339" y="2640260"/>
            <a:ext cx="167641" cy="230832"/>
          </a:xfrm>
          <a:prstGeom prst="rect">
            <a:avLst/>
          </a:prstGeom>
          <a:solidFill>
            <a:srgbClr val="538CD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659" name="Google Shape;659;p18"/>
          <p:cNvSpPr txBox="1"/>
          <p:nvPr/>
        </p:nvSpPr>
        <p:spPr>
          <a:xfrm>
            <a:off x="433125" y="6495385"/>
            <a:ext cx="272620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smtClean="0">
                <a:solidFill>
                  <a:srgbClr val="7F7F7F"/>
                </a:solidFill>
                <a:latin typeface="Calibri"/>
                <a:ea typeface="Calibri"/>
                <a:cs typeface="Calibri"/>
                <a:sym typeface="Calibri"/>
              </a:rPr>
              <a:t>Dual</a:t>
            </a:r>
            <a:endParaRPr sz="1400" b="0" i="0" u="none" strike="noStrike" cap="none" dirty="0">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9"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665" name="Google Shape;665;p19"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666" name="Google Shape;666;p19"/>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Unmet Food Security need- Respondent with chronic condition.</a:t>
            </a:r>
            <a:endParaRPr sz="1400" b="0" i="0" u="none" strike="noStrike" cap="none">
              <a:solidFill>
                <a:srgbClr val="000000"/>
              </a:solidFill>
              <a:latin typeface="Arial"/>
              <a:ea typeface="Arial"/>
              <a:cs typeface="Arial"/>
              <a:sym typeface="Arial"/>
            </a:endParaRPr>
          </a:p>
        </p:txBody>
      </p:sp>
      <p:sp>
        <p:nvSpPr>
          <p:cNvPr id="667" name="Google Shape;667;p19"/>
          <p:cNvSpPr txBox="1"/>
          <p:nvPr/>
        </p:nvSpPr>
        <p:spPr>
          <a:xfrm>
            <a:off x="338773" y="7291906"/>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FF0000"/>
                </a:solidFill>
                <a:latin typeface="Times New Roman"/>
                <a:ea typeface="Times New Roman"/>
                <a:cs typeface="Times New Roman"/>
                <a:sym typeface="Times New Roman"/>
              </a:rPr>
              <a:t>What are the unmet social needs of the respondents with chronic condition(s)?</a:t>
            </a:r>
            <a:endParaRPr sz="800" b="0" i="0" u="none" strike="noStrike" cap="none">
              <a:solidFill>
                <a:srgbClr val="FF0000"/>
              </a:solidFill>
              <a:latin typeface="Calibri"/>
              <a:ea typeface="Calibri"/>
              <a:cs typeface="Calibri"/>
              <a:sym typeface="Calibri"/>
            </a:endParaRPr>
          </a:p>
        </p:txBody>
      </p:sp>
      <p:sp>
        <p:nvSpPr>
          <p:cNvPr id="668" name="Google Shape;668;p19"/>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=137</a:t>
            </a:r>
            <a:endParaRPr sz="2000" b="0" i="1" u="none" strike="noStrike" cap="none" dirty="0">
              <a:solidFill>
                <a:schemeClr val="dk1"/>
              </a:solidFill>
              <a:latin typeface="Calibri"/>
              <a:ea typeface="Calibri"/>
              <a:cs typeface="Calibri"/>
              <a:sym typeface="Calibri"/>
            </a:endParaRPr>
          </a:p>
        </p:txBody>
      </p:sp>
      <p:sp>
        <p:nvSpPr>
          <p:cNvPr id="669" name="Google Shape;669;p19"/>
          <p:cNvSpPr/>
          <p:nvPr/>
        </p:nvSpPr>
        <p:spPr>
          <a:xfrm>
            <a:off x="812333" y="1026214"/>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538CD5"/>
                </a:solidFill>
                <a:latin typeface="Calibri"/>
                <a:ea typeface="Calibri"/>
                <a:cs typeface="Calibri"/>
                <a:sym typeface="Calibri"/>
              </a:rPr>
              <a:t>55%</a:t>
            </a:r>
            <a:endParaRPr sz="7000" b="0" i="0" u="none" strike="noStrike" cap="none">
              <a:solidFill>
                <a:srgbClr val="538CD5"/>
              </a:solidFill>
              <a:latin typeface="Times New Roman"/>
              <a:ea typeface="Times New Roman"/>
              <a:cs typeface="Times New Roman"/>
              <a:sym typeface="Times New Roman"/>
            </a:endParaRPr>
          </a:p>
        </p:txBody>
      </p:sp>
      <p:sp>
        <p:nvSpPr>
          <p:cNvPr id="670" name="Google Shape;670;p19"/>
          <p:cNvSpPr txBox="1"/>
          <p:nvPr/>
        </p:nvSpPr>
        <p:spPr>
          <a:xfrm>
            <a:off x="6257556" y="1662967"/>
            <a:ext cx="3278459" cy="18158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There is no Food Pantry or Soup Kitchen in my area</a:t>
            </a:r>
            <a:endParaRPr sz="1400" b="0" i="0" u="sng"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671" name="Google Shape;671;p19"/>
          <p:cNvSpPr txBox="1"/>
          <p:nvPr/>
        </p:nvSpPr>
        <p:spPr>
          <a:xfrm>
            <a:off x="686310" y="1847904"/>
            <a:ext cx="2083928" cy="26776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55% of respondents on Medicaid have never or rarely used the Food Pantry or Soup Kitchen to meet their food security needs</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672" name="Google Shape;672;p19"/>
          <p:cNvSpPr txBox="1"/>
          <p:nvPr/>
        </p:nvSpPr>
        <p:spPr>
          <a:xfrm>
            <a:off x="338772" y="7108699"/>
            <a:ext cx="545242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*Detailed unmet food security need breakdown chart in the appendix E</a:t>
            </a:r>
            <a:endParaRPr sz="1400" b="0" i="0" u="none" strike="noStrike" cap="none">
              <a:solidFill>
                <a:srgbClr val="000000"/>
              </a:solidFill>
              <a:latin typeface="Calibri"/>
              <a:ea typeface="Calibri"/>
              <a:cs typeface="Calibri"/>
              <a:sym typeface="Calibri"/>
            </a:endParaRPr>
          </a:p>
        </p:txBody>
      </p:sp>
      <p:sp>
        <p:nvSpPr>
          <p:cNvPr id="673" name="Google Shape;673;p19"/>
          <p:cNvSpPr/>
          <p:nvPr/>
        </p:nvSpPr>
        <p:spPr>
          <a:xfrm>
            <a:off x="899068" y="3993690"/>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7F7F7F"/>
                </a:solidFill>
                <a:latin typeface="Calibri"/>
                <a:ea typeface="Calibri"/>
                <a:cs typeface="Calibri"/>
                <a:sym typeface="Calibri"/>
              </a:rPr>
              <a:t>52%</a:t>
            </a:r>
            <a:endParaRPr sz="7000" b="0" i="0" u="none" strike="noStrike" cap="none">
              <a:solidFill>
                <a:srgbClr val="7F7F7F"/>
              </a:solidFill>
              <a:latin typeface="Times New Roman"/>
              <a:ea typeface="Times New Roman"/>
              <a:cs typeface="Times New Roman"/>
              <a:sym typeface="Times New Roman"/>
            </a:endParaRPr>
          </a:p>
        </p:txBody>
      </p:sp>
      <p:cxnSp>
        <p:nvCxnSpPr>
          <p:cNvPr id="674" name="Google Shape;674;p19"/>
          <p:cNvCxnSpPr/>
          <p:nvPr/>
        </p:nvCxnSpPr>
        <p:spPr>
          <a:xfrm>
            <a:off x="6056648" y="1612731"/>
            <a:ext cx="1252" cy="3452926"/>
          </a:xfrm>
          <a:prstGeom prst="straightConnector1">
            <a:avLst/>
          </a:prstGeom>
          <a:noFill/>
          <a:ln w="9525" cap="flat" cmpd="sng">
            <a:solidFill>
              <a:srgbClr val="4A7DBA"/>
            </a:solidFill>
            <a:prstDash val="solid"/>
            <a:round/>
            <a:headEnd type="none" w="sm" len="sm"/>
            <a:tailEnd type="none" w="sm" len="sm"/>
          </a:ln>
        </p:spPr>
      </p:cxnSp>
      <p:sp>
        <p:nvSpPr>
          <p:cNvPr id="675" name="Google Shape;675;p19"/>
          <p:cNvSpPr txBox="1"/>
          <p:nvPr/>
        </p:nvSpPr>
        <p:spPr>
          <a:xfrm>
            <a:off x="614845" y="4904864"/>
            <a:ext cx="2532399" cy="24622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52% of respondents on Medicaid-Medicare Plan never or rarely use the Food Pantry or Soup Kitchen due to one of the following reasons:</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cxnSp>
        <p:nvCxnSpPr>
          <p:cNvPr id="676" name="Google Shape;676;p19"/>
          <p:cNvCxnSpPr/>
          <p:nvPr/>
        </p:nvCxnSpPr>
        <p:spPr>
          <a:xfrm>
            <a:off x="6057900" y="2235200"/>
            <a:ext cx="266701" cy="0"/>
          </a:xfrm>
          <a:prstGeom prst="straightConnector1">
            <a:avLst/>
          </a:prstGeom>
          <a:noFill/>
          <a:ln w="9525" cap="flat" cmpd="sng">
            <a:solidFill>
              <a:srgbClr val="4A7DBA"/>
            </a:solidFill>
            <a:prstDash val="solid"/>
            <a:round/>
            <a:headEnd type="none" w="sm" len="sm"/>
            <a:tailEnd type="none" w="sm" len="sm"/>
          </a:ln>
        </p:spPr>
      </p:cxnSp>
      <p:cxnSp>
        <p:nvCxnSpPr>
          <p:cNvPr id="677" name="Google Shape;677;p19"/>
          <p:cNvCxnSpPr/>
          <p:nvPr/>
        </p:nvCxnSpPr>
        <p:spPr>
          <a:xfrm>
            <a:off x="6057900" y="2902456"/>
            <a:ext cx="266701" cy="0"/>
          </a:xfrm>
          <a:prstGeom prst="straightConnector1">
            <a:avLst/>
          </a:prstGeom>
          <a:noFill/>
          <a:ln w="9525" cap="flat" cmpd="sng">
            <a:solidFill>
              <a:srgbClr val="4A7DBA"/>
            </a:solidFill>
            <a:prstDash val="solid"/>
            <a:round/>
            <a:headEnd type="none" w="sm" len="sm"/>
            <a:tailEnd type="none" w="sm" len="sm"/>
          </a:ln>
        </p:spPr>
      </p:cxnSp>
      <p:cxnSp>
        <p:nvCxnSpPr>
          <p:cNvPr id="678" name="Google Shape;678;p19"/>
          <p:cNvCxnSpPr/>
          <p:nvPr/>
        </p:nvCxnSpPr>
        <p:spPr>
          <a:xfrm>
            <a:off x="6076949" y="3543300"/>
            <a:ext cx="266701" cy="0"/>
          </a:xfrm>
          <a:prstGeom prst="straightConnector1">
            <a:avLst/>
          </a:prstGeom>
          <a:noFill/>
          <a:ln w="9525" cap="flat" cmpd="sng">
            <a:solidFill>
              <a:srgbClr val="4A7DBA"/>
            </a:solidFill>
            <a:prstDash val="solid"/>
            <a:round/>
            <a:headEnd type="none" w="sm" len="sm"/>
            <a:tailEnd type="none" w="sm" len="sm"/>
          </a:ln>
        </p:spPr>
      </p:cxnSp>
      <p:cxnSp>
        <p:nvCxnSpPr>
          <p:cNvPr id="679" name="Google Shape;679;p19"/>
          <p:cNvCxnSpPr/>
          <p:nvPr/>
        </p:nvCxnSpPr>
        <p:spPr>
          <a:xfrm>
            <a:off x="6056648" y="4292583"/>
            <a:ext cx="266701" cy="0"/>
          </a:xfrm>
          <a:prstGeom prst="straightConnector1">
            <a:avLst/>
          </a:prstGeom>
          <a:noFill/>
          <a:ln w="9525" cap="flat" cmpd="sng">
            <a:solidFill>
              <a:srgbClr val="4A7DBA"/>
            </a:solidFill>
            <a:prstDash val="solid"/>
            <a:round/>
            <a:headEnd type="none" w="sm" len="sm"/>
            <a:tailEnd type="none" w="sm" len="sm"/>
          </a:ln>
        </p:spPr>
      </p:cxnSp>
      <p:cxnSp>
        <p:nvCxnSpPr>
          <p:cNvPr id="680" name="Google Shape;680;p19"/>
          <p:cNvCxnSpPr/>
          <p:nvPr/>
        </p:nvCxnSpPr>
        <p:spPr>
          <a:xfrm>
            <a:off x="6064249" y="5051314"/>
            <a:ext cx="266701" cy="0"/>
          </a:xfrm>
          <a:prstGeom prst="straightConnector1">
            <a:avLst/>
          </a:prstGeom>
          <a:noFill/>
          <a:ln w="9525" cap="flat" cmpd="sng">
            <a:solidFill>
              <a:srgbClr val="4A7DBA"/>
            </a:solidFill>
            <a:prstDash val="solid"/>
            <a:round/>
            <a:headEnd type="none" w="sm" len="sm"/>
            <a:tailEnd type="none" w="sm" len="sm"/>
          </a:ln>
        </p:spPr>
      </p:cxnSp>
      <p:sp>
        <p:nvSpPr>
          <p:cNvPr id="681" name="Google Shape;681;p19"/>
          <p:cNvSpPr txBox="1"/>
          <p:nvPr/>
        </p:nvSpPr>
        <p:spPr>
          <a:xfrm>
            <a:off x="6251207" y="2311601"/>
            <a:ext cx="3278459" cy="18158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I am not comfortable because of the stigma attached to it</a:t>
            </a:r>
            <a:endParaRPr sz="1400" b="0" i="0" u="sng" strike="noStrike" cap="none">
              <a:solidFill>
                <a:srgbClr val="0C0C0C"/>
              </a:solidFill>
              <a:latin typeface="Calibri"/>
              <a:ea typeface="Calibri"/>
              <a:cs typeface="Calibri"/>
              <a:sym typeface="Calibri"/>
            </a:endParaRPr>
          </a:p>
          <a:p>
            <a:pPr marL="285750" marR="0" lvl="0" indent="-196850" algn="l"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682" name="Google Shape;682;p19"/>
          <p:cNvSpPr txBox="1"/>
          <p:nvPr/>
        </p:nvSpPr>
        <p:spPr>
          <a:xfrm>
            <a:off x="5980481" y="3702737"/>
            <a:ext cx="3278459" cy="18158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C0C0C"/>
                </a:solidFill>
                <a:latin typeface="Calibri"/>
                <a:ea typeface="Calibri"/>
                <a:cs typeface="Calibri"/>
                <a:sym typeface="Calibri"/>
              </a:rPr>
              <a:t/>
            </a:r>
            <a:br>
              <a:rPr lang="en-US" sz="1400" b="0" i="0" u="none" strike="noStrike" cap="none" dirty="0">
                <a:solidFill>
                  <a:srgbClr val="0C0C0C"/>
                </a:solidFill>
                <a:latin typeface="Calibri"/>
                <a:ea typeface="Calibri"/>
                <a:cs typeface="Calibri"/>
                <a:sym typeface="Calibri"/>
              </a:rPr>
            </a:br>
            <a:endParaRPr sz="1400" b="0" i="0" u="none" strike="noStrike" cap="none" dirty="0">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C0C0C"/>
                </a:solidFill>
                <a:latin typeface="Calibri"/>
                <a:ea typeface="Calibri"/>
                <a:cs typeface="Calibri"/>
                <a:sym typeface="Calibri"/>
              </a:rPr>
              <a:t>I do not know the days and times of operations</a:t>
            </a:r>
            <a:endParaRPr sz="1400" b="0" i="0" u="sng" strike="noStrike" cap="none" dirty="0">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dirty="0">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Times New Roman"/>
              <a:ea typeface="Times New Roman"/>
              <a:cs typeface="Times New Roman"/>
              <a:sym typeface="Times New Roman"/>
            </a:endParaRPr>
          </a:p>
        </p:txBody>
      </p:sp>
      <p:sp>
        <p:nvSpPr>
          <p:cNvPr id="683" name="Google Shape;683;p19"/>
          <p:cNvSpPr txBox="1"/>
          <p:nvPr/>
        </p:nvSpPr>
        <p:spPr>
          <a:xfrm>
            <a:off x="6284771" y="2959233"/>
            <a:ext cx="3278459" cy="18158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I do not know where the Food Pantry or Soup Kitchen is located in my area</a:t>
            </a:r>
            <a:endParaRPr sz="1400" b="0" i="0" u="sng" strike="noStrike" cap="none">
              <a:solidFill>
                <a:srgbClr val="0C0C0C"/>
              </a:solidFill>
              <a:latin typeface="Calibri"/>
              <a:ea typeface="Calibri"/>
              <a:cs typeface="Calibri"/>
              <a:sym typeface="Calibri"/>
            </a:endParaRPr>
          </a:p>
          <a:p>
            <a:pPr marL="285750" marR="0" lvl="0" indent="-196850" algn="l"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cxnSp>
        <p:nvCxnSpPr>
          <p:cNvPr id="684" name="Google Shape;684;p19"/>
          <p:cNvCxnSpPr/>
          <p:nvPr/>
        </p:nvCxnSpPr>
        <p:spPr>
          <a:xfrm>
            <a:off x="6064249" y="1612731"/>
            <a:ext cx="266701" cy="0"/>
          </a:xfrm>
          <a:prstGeom prst="straightConnector1">
            <a:avLst/>
          </a:prstGeom>
          <a:noFill/>
          <a:ln w="9525" cap="flat" cmpd="sng">
            <a:solidFill>
              <a:srgbClr val="4A7DBA"/>
            </a:solidFill>
            <a:prstDash val="solid"/>
            <a:round/>
            <a:headEnd type="none" w="sm" len="sm"/>
            <a:tailEnd type="none" w="sm" len="sm"/>
          </a:ln>
        </p:spPr>
      </p:cxnSp>
      <p:sp>
        <p:nvSpPr>
          <p:cNvPr id="685" name="Google Shape;685;p19"/>
          <p:cNvSpPr txBox="1"/>
          <p:nvPr/>
        </p:nvSpPr>
        <p:spPr>
          <a:xfrm>
            <a:off x="6251206" y="1027956"/>
            <a:ext cx="3278459" cy="16004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I do not know if I qualify</a:t>
            </a:r>
            <a:endParaRPr sz="1400" b="0" i="0" u="sng"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686" name="Google Shape;686;p19"/>
          <p:cNvSpPr txBox="1"/>
          <p:nvPr/>
        </p:nvSpPr>
        <p:spPr>
          <a:xfrm>
            <a:off x="4993885" y="4686188"/>
            <a:ext cx="3278459" cy="16004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r>
              <a:rPr lang="en-US" sz="1400" b="0" i="0" u="none" strike="noStrike" cap="none">
                <a:solidFill>
                  <a:srgbClr val="0C0C0C"/>
                </a:solidFill>
                <a:latin typeface="Calibri"/>
                <a:ea typeface="Calibri"/>
                <a:cs typeface="Calibri"/>
                <a:sym typeface="Calibri"/>
              </a:rPr>
              <a:t>Others</a:t>
            </a:r>
            <a:endParaRPr sz="1400" b="0" i="0" u="sng"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cxnSp>
        <p:nvCxnSpPr>
          <p:cNvPr id="687" name="Google Shape;687;p19"/>
          <p:cNvCxnSpPr/>
          <p:nvPr/>
        </p:nvCxnSpPr>
        <p:spPr>
          <a:xfrm>
            <a:off x="6633114" y="5163241"/>
            <a:ext cx="0" cy="471004"/>
          </a:xfrm>
          <a:prstGeom prst="straightConnector1">
            <a:avLst/>
          </a:prstGeom>
          <a:noFill/>
          <a:ln w="9525" cap="flat" cmpd="sng">
            <a:solidFill>
              <a:srgbClr val="4A7DBA"/>
            </a:solidFill>
            <a:prstDash val="solid"/>
            <a:round/>
            <a:headEnd type="none" w="sm" len="sm"/>
            <a:tailEnd type="triangle" w="med" len="med"/>
          </a:ln>
        </p:spPr>
      </p:cxnSp>
      <p:sp>
        <p:nvSpPr>
          <p:cNvPr id="688" name="Google Shape;688;p19"/>
          <p:cNvSpPr txBox="1"/>
          <p:nvPr/>
        </p:nvSpPr>
        <p:spPr>
          <a:xfrm>
            <a:off x="5724838" y="5646519"/>
            <a:ext cx="3178975"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538CD5"/>
                </a:solidFill>
                <a:latin typeface="Calibri"/>
                <a:ea typeface="Calibri"/>
                <a:cs typeface="Calibri"/>
                <a:sym typeface="Calibri"/>
              </a:rPr>
              <a:t>“No way back and forth”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538CD5"/>
                </a:solidFill>
                <a:latin typeface="Calibri"/>
                <a:ea typeface="Calibri"/>
                <a:cs typeface="Calibri"/>
                <a:sym typeface="Calibri"/>
              </a:rPr>
              <a:t>“No transportation”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538CD5"/>
                </a:solidFill>
                <a:latin typeface="Calibri"/>
                <a:ea typeface="Calibri"/>
                <a:cs typeface="Calibri"/>
                <a:sym typeface="Calibri"/>
              </a:rPr>
              <a:t>“Ability to drive there and bring back grocery bags”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538CD5"/>
                </a:solidFill>
                <a:latin typeface="Calibri"/>
                <a:ea typeface="Calibri"/>
                <a:cs typeface="Calibri"/>
                <a:sym typeface="Calibri"/>
              </a:rPr>
              <a:t>“Do not drive”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538CD5"/>
                </a:solidFill>
                <a:latin typeface="Calibri"/>
                <a:ea typeface="Calibri"/>
                <a:cs typeface="Calibri"/>
                <a:sym typeface="Calibri"/>
              </a:rPr>
              <a:t>“Pantry don’t give the kind of food I can eat”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538CD5"/>
                </a:solidFill>
                <a:latin typeface="Calibri"/>
                <a:ea typeface="Calibri"/>
                <a:cs typeface="Calibri"/>
                <a:sym typeface="Calibri"/>
              </a:rPr>
              <a:t>“Not able to carry to the car”</a:t>
            </a:r>
            <a:endParaRPr sz="1400" b="0" i="0" u="none" strike="noStrike" cap="none">
              <a:solidFill>
                <a:srgbClr val="000000"/>
              </a:solidFill>
              <a:latin typeface="Arial"/>
              <a:ea typeface="Arial"/>
              <a:cs typeface="Arial"/>
              <a:sym typeface="Arial"/>
            </a:endParaRPr>
          </a:p>
        </p:txBody>
      </p:sp>
      <p:cxnSp>
        <p:nvCxnSpPr>
          <p:cNvPr id="689" name="Google Shape;689;p19"/>
          <p:cNvCxnSpPr/>
          <p:nvPr/>
        </p:nvCxnSpPr>
        <p:spPr>
          <a:xfrm>
            <a:off x="2706436" y="1626802"/>
            <a:ext cx="3350212" cy="1712392"/>
          </a:xfrm>
          <a:prstGeom prst="straightConnector1">
            <a:avLst/>
          </a:prstGeom>
          <a:noFill/>
          <a:ln w="19050" cap="flat" cmpd="sng">
            <a:solidFill>
              <a:srgbClr val="4A7DBA"/>
            </a:solidFill>
            <a:prstDash val="solid"/>
            <a:round/>
            <a:headEnd type="none" w="sm" len="sm"/>
            <a:tailEnd type="triangle" w="med" len="med"/>
          </a:ln>
        </p:spPr>
      </p:cxnSp>
      <p:cxnSp>
        <p:nvCxnSpPr>
          <p:cNvPr id="690" name="Google Shape;690;p19"/>
          <p:cNvCxnSpPr>
            <a:stCxn id="673" idx="3"/>
          </p:cNvCxnSpPr>
          <p:nvPr/>
        </p:nvCxnSpPr>
        <p:spPr>
          <a:xfrm rot="10800000" flipH="1">
            <a:off x="2706436" y="3353265"/>
            <a:ext cx="3357900" cy="1225200"/>
          </a:xfrm>
          <a:prstGeom prst="straightConnector1">
            <a:avLst/>
          </a:prstGeom>
          <a:noFill/>
          <a:ln w="19050" cap="flat" cmpd="sng">
            <a:solidFill>
              <a:srgbClr val="7F7F7F"/>
            </a:solidFill>
            <a:prstDash val="solid"/>
            <a:round/>
            <a:headEnd type="none" w="sm" len="sm"/>
            <a:tailEnd type="triangle" w="med" len="med"/>
          </a:ln>
        </p:spPr>
      </p:cxnSp>
      <p:sp>
        <p:nvSpPr>
          <p:cNvPr id="703" name="Google Shape;703;p19"/>
          <p:cNvSpPr txBox="1"/>
          <p:nvPr/>
        </p:nvSpPr>
        <p:spPr>
          <a:xfrm rot="1519796">
            <a:off x="3657303" y="2205989"/>
            <a:ext cx="149140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38CD5"/>
                </a:solidFill>
                <a:latin typeface="Calibri"/>
                <a:ea typeface="Calibri"/>
                <a:cs typeface="Calibri"/>
                <a:sym typeface="Calibri"/>
              </a:rPr>
              <a:t>Medicaid (N=75)</a:t>
            </a:r>
            <a:endParaRPr sz="1400" b="0" i="0" u="none" strike="noStrike" cap="none">
              <a:solidFill>
                <a:srgbClr val="000000"/>
              </a:solidFill>
              <a:latin typeface="Arial"/>
              <a:ea typeface="Arial"/>
              <a:cs typeface="Arial"/>
              <a:sym typeface="Arial"/>
            </a:endParaRPr>
          </a:p>
        </p:txBody>
      </p:sp>
      <p:sp>
        <p:nvSpPr>
          <p:cNvPr id="704" name="Google Shape;704;p19"/>
          <p:cNvSpPr txBox="1"/>
          <p:nvPr/>
        </p:nvSpPr>
        <p:spPr>
          <a:xfrm rot="-1147106">
            <a:off x="3225100" y="4005525"/>
            <a:ext cx="212049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smtClean="0">
                <a:solidFill>
                  <a:srgbClr val="7F7F7F"/>
                </a:solidFill>
                <a:latin typeface="Calibri"/>
                <a:ea typeface="Calibri"/>
                <a:cs typeface="Calibri"/>
                <a:sym typeface="Calibri"/>
              </a:rPr>
              <a:t>Dual </a:t>
            </a:r>
            <a:r>
              <a:rPr lang="en-US" sz="1200" b="1" i="0" u="none" strike="noStrike" cap="none" dirty="0">
                <a:solidFill>
                  <a:srgbClr val="7F7F7F"/>
                </a:solidFill>
                <a:latin typeface="Calibri"/>
                <a:ea typeface="Calibri"/>
                <a:cs typeface="Calibri"/>
                <a:sym typeface="Calibri"/>
              </a:rPr>
              <a:t>(N=62)</a:t>
            </a:r>
            <a:endParaRPr sz="1400" b="0" i="0" u="none" strike="noStrike" cap="none" dirty="0">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4"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545" name="Google Shape;545;p14"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546" name="Google Shape;546;p14"/>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dirty="0">
                <a:solidFill>
                  <a:srgbClr val="7F7F7F"/>
                </a:solidFill>
                <a:latin typeface="Calibri"/>
                <a:ea typeface="Calibri"/>
                <a:cs typeface="Calibri"/>
                <a:sym typeface="Calibri"/>
              </a:rPr>
              <a:t>Unmet </a:t>
            </a:r>
            <a:r>
              <a:rPr lang="en-US" sz="1600" b="1" i="0" u="none" strike="noStrike" cap="none" dirty="0" smtClean="0">
                <a:solidFill>
                  <a:srgbClr val="7F7F7F"/>
                </a:solidFill>
                <a:latin typeface="Calibri"/>
                <a:ea typeface="Calibri"/>
                <a:cs typeface="Calibri"/>
                <a:sym typeface="Calibri"/>
              </a:rPr>
              <a:t>SDOH need</a:t>
            </a:r>
            <a:endParaRPr sz="1400" b="0" i="0" u="none" strike="noStrike" cap="none" dirty="0">
              <a:solidFill>
                <a:srgbClr val="000000"/>
              </a:solidFill>
              <a:latin typeface="Arial"/>
              <a:ea typeface="Arial"/>
              <a:cs typeface="Arial"/>
              <a:sym typeface="Arial"/>
            </a:endParaRPr>
          </a:p>
        </p:txBody>
      </p:sp>
      <p:sp>
        <p:nvSpPr>
          <p:cNvPr id="547" name="Google Shape;547;p14"/>
          <p:cNvSpPr txBox="1"/>
          <p:nvPr/>
        </p:nvSpPr>
        <p:spPr>
          <a:xfrm>
            <a:off x="338773" y="7291906"/>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FF0000"/>
                </a:solidFill>
                <a:latin typeface="Times New Roman"/>
                <a:ea typeface="Times New Roman"/>
                <a:cs typeface="Times New Roman"/>
                <a:sym typeface="Times New Roman"/>
              </a:rPr>
              <a:t>What are the unmet social needs of the respondents with chronic condition(s)?</a:t>
            </a:r>
            <a:endParaRPr sz="800" b="0" i="0" u="none" strike="noStrike" cap="none" dirty="0">
              <a:solidFill>
                <a:srgbClr val="FF0000"/>
              </a:solidFill>
              <a:latin typeface="Calibri"/>
              <a:ea typeface="Calibri"/>
              <a:cs typeface="Calibri"/>
              <a:sym typeface="Calibri"/>
            </a:endParaRPr>
          </a:p>
        </p:txBody>
      </p:sp>
      <p:sp>
        <p:nvSpPr>
          <p:cNvPr id="548" name="Google Shape;548;p14"/>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=255</a:t>
            </a:r>
            <a:endParaRPr sz="2000" b="0" i="1" u="none" strike="noStrike" cap="none" dirty="0">
              <a:solidFill>
                <a:schemeClr val="dk1"/>
              </a:solidFill>
              <a:latin typeface="Calibri"/>
              <a:ea typeface="Calibri"/>
              <a:cs typeface="Calibri"/>
              <a:sym typeface="Calibri"/>
            </a:endParaRPr>
          </a:p>
        </p:txBody>
      </p:sp>
      <p:sp>
        <p:nvSpPr>
          <p:cNvPr id="554" name="Google Shape;554;p14"/>
          <p:cNvSpPr txBox="1"/>
          <p:nvPr/>
        </p:nvSpPr>
        <p:spPr>
          <a:xfrm>
            <a:off x="338772" y="7108699"/>
            <a:ext cx="545242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Calibri"/>
                <a:ea typeface="Calibri"/>
                <a:cs typeface="Calibri"/>
                <a:sym typeface="Calibri"/>
              </a:rPr>
              <a:t>*Detailed </a:t>
            </a:r>
            <a:r>
              <a:rPr lang="en-US" sz="900" b="0" i="0" u="none" strike="noStrike" cap="none" dirty="0" smtClean="0">
                <a:solidFill>
                  <a:schemeClr val="dk1"/>
                </a:solidFill>
                <a:latin typeface="Calibri"/>
                <a:ea typeface="Calibri"/>
                <a:cs typeface="Calibri"/>
                <a:sym typeface="Calibri"/>
              </a:rPr>
              <a:t>breakdown of each SDOH can be found in appendix B,C and D</a:t>
            </a:r>
            <a:endParaRPr sz="1400" b="0" i="0" u="none" strike="noStrike" cap="none" dirty="0">
              <a:solidFill>
                <a:srgbClr val="000000"/>
              </a:solidFill>
              <a:latin typeface="Calibri"/>
              <a:ea typeface="Calibri"/>
              <a:cs typeface="Calibri"/>
              <a:sym typeface="Calibri"/>
            </a:endParaRPr>
          </a:p>
        </p:txBody>
      </p:sp>
      <p:pic>
        <p:nvPicPr>
          <p:cNvPr id="21" name="Google Shape;749;p21"/>
          <p:cNvPicPr preferRelativeResize="0"/>
          <p:nvPr/>
        </p:nvPicPr>
        <p:blipFill rotWithShape="1">
          <a:blip r:embed="rId3">
            <a:alphaModFix/>
          </a:blip>
          <a:srcRect/>
          <a:stretch/>
        </p:blipFill>
        <p:spPr>
          <a:xfrm>
            <a:off x="2836400" y="1918623"/>
            <a:ext cx="307817" cy="569918"/>
          </a:xfrm>
          <a:prstGeom prst="rect">
            <a:avLst/>
          </a:prstGeom>
          <a:noFill/>
          <a:ln>
            <a:noFill/>
          </a:ln>
        </p:spPr>
      </p:pic>
      <p:pic>
        <p:nvPicPr>
          <p:cNvPr id="22" name="Google Shape;750;p21"/>
          <p:cNvPicPr preferRelativeResize="0"/>
          <p:nvPr/>
        </p:nvPicPr>
        <p:blipFill rotWithShape="1">
          <a:blip r:embed="rId4">
            <a:alphaModFix/>
          </a:blip>
          <a:srcRect/>
          <a:stretch/>
        </p:blipFill>
        <p:spPr>
          <a:xfrm>
            <a:off x="4445593" y="1947038"/>
            <a:ext cx="469526" cy="569918"/>
          </a:xfrm>
          <a:prstGeom prst="rect">
            <a:avLst/>
          </a:prstGeom>
          <a:noFill/>
          <a:ln>
            <a:noFill/>
          </a:ln>
        </p:spPr>
      </p:pic>
      <p:pic>
        <p:nvPicPr>
          <p:cNvPr id="23" name="Google Shape;751;p21"/>
          <p:cNvPicPr preferRelativeResize="0"/>
          <p:nvPr/>
        </p:nvPicPr>
        <p:blipFill rotWithShape="1">
          <a:blip r:embed="rId5">
            <a:alphaModFix/>
          </a:blip>
          <a:srcRect/>
          <a:stretch/>
        </p:blipFill>
        <p:spPr>
          <a:xfrm>
            <a:off x="8119184" y="1918623"/>
            <a:ext cx="470709" cy="569918"/>
          </a:xfrm>
          <a:prstGeom prst="rect">
            <a:avLst/>
          </a:prstGeom>
          <a:noFill/>
          <a:ln>
            <a:noFill/>
          </a:ln>
        </p:spPr>
      </p:pic>
      <p:pic>
        <p:nvPicPr>
          <p:cNvPr id="24" name="Google Shape;752;p21"/>
          <p:cNvPicPr preferRelativeResize="0"/>
          <p:nvPr/>
        </p:nvPicPr>
        <p:blipFill rotWithShape="1">
          <a:blip r:embed="rId6">
            <a:alphaModFix/>
          </a:blip>
          <a:srcRect/>
          <a:stretch/>
        </p:blipFill>
        <p:spPr>
          <a:xfrm>
            <a:off x="1172817" y="1918623"/>
            <a:ext cx="383193" cy="569918"/>
          </a:xfrm>
          <a:prstGeom prst="rect">
            <a:avLst/>
          </a:prstGeom>
          <a:noFill/>
          <a:ln>
            <a:noFill/>
          </a:ln>
        </p:spPr>
      </p:pic>
      <p:pic>
        <p:nvPicPr>
          <p:cNvPr id="25" name="Google Shape;755;p21" descr="Image result for social support cartoon images in black and white"/>
          <p:cNvPicPr preferRelativeResize="0"/>
          <p:nvPr/>
        </p:nvPicPr>
        <p:blipFill rotWithShape="1">
          <a:blip r:embed="rId7">
            <a:alphaModFix/>
          </a:blip>
          <a:srcRect/>
          <a:stretch/>
        </p:blipFill>
        <p:spPr>
          <a:xfrm>
            <a:off x="6216495" y="1918623"/>
            <a:ext cx="622299" cy="569918"/>
          </a:xfrm>
          <a:prstGeom prst="rect">
            <a:avLst/>
          </a:prstGeom>
          <a:noFill/>
          <a:ln>
            <a:noFill/>
          </a:ln>
        </p:spPr>
      </p:pic>
      <p:sp>
        <p:nvSpPr>
          <p:cNvPr id="8" name="TextBox 7"/>
          <p:cNvSpPr txBox="1"/>
          <p:nvPr/>
        </p:nvSpPr>
        <p:spPr>
          <a:xfrm>
            <a:off x="2836400" y="2708891"/>
            <a:ext cx="1083365" cy="492443"/>
          </a:xfrm>
          <a:prstGeom prst="rect">
            <a:avLst/>
          </a:prstGeom>
          <a:noFill/>
        </p:spPr>
        <p:txBody>
          <a:bodyPr wrap="square" rtlCol="0">
            <a:spAutoFit/>
          </a:bodyPr>
          <a:lstStyle/>
          <a:p>
            <a:r>
              <a:rPr lang="en-US" sz="1300" dirty="0" smtClean="0">
                <a:latin typeface="Calibri" panose="020F0502020204030204" pitchFamily="34" charset="0"/>
                <a:cs typeface="Calibri" panose="020F0502020204030204" pitchFamily="34" charset="0"/>
              </a:rPr>
              <a:t>Health Literacy</a:t>
            </a:r>
            <a:endParaRPr lang="en-US" sz="1300" dirty="0">
              <a:latin typeface="Calibri" panose="020F0502020204030204" pitchFamily="34" charset="0"/>
              <a:cs typeface="Calibri" panose="020F0502020204030204" pitchFamily="34" charset="0"/>
            </a:endParaRPr>
          </a:p>
        </p:txBody>
      </p:sp>
      <p:sp>
        <p:nvSpPr>
          <p:cNvPr id="28" name="TextBox 27"/>
          <p:cNvSpPr txBox="1"/>
          <p:nvPr/>
        </p:nvSpPr>
        <p:spPr>
          <a:xfrm>
            <a:off x="1146353" y="2708891"/>
            <a:ext cx="1083365" cy="492443"/>
          </a:xfrm>
          <a:prstGeom prst="rect">
            <a:avLst/>
          </a:prstGeom>
          <a:noFill/>
        </p:spPr>
        <p:txBody>
          <a:bodyPr wrap="square" rtlCol="0">
            <a:spAutoFit/>
          </a:bodyPr>
          <a:lstStyle/>
          <a:p>
            <a:r>
              <a:rPr lang="en-US" sz="1300" dirty="0" smtClean="0">
                <a:latin typeface="Calibri" panose="020F0502020204030204" pitchFamily="34" charset="0"/>
                <a:cs typeface="Calibri" panose="020F0502020204030204" pitchFamily="34" charset="0"/>
              </a:rPr>
              <a:t>Community Safety</a:t>
            </a:r>
            <a:endParaRPr lang="en-US" sz="1300" dirty="0">
              <a:latin typeface="Calibri" panose="020F0502020204030204" pitchFamily="34" charset="0"/>
              <a:cs typeface="Calibri" panose="020F0502020204030204" pitchFamily="34" charset="0"/>
            </a:endParaRPr>
          </a:p>
        </p:txBody>
      </p:sp>
      <p:sp>
        <p:nvSpPr>
          <p:cNvPr id="29" name="TextBox 28"/>
          <p:cNvSpPr txBox="1"/>
          <p:nvPr/>
        </p:nvSpPr>
        <p:spPr>
          <a:xfrm>
            <a:off x="4335541" y="2691063"/>
            <a:ext cx="1260189" cy="492443"/>
          </a:xfrm>
          <a:prstGeom prst="rect">
            <a:avLst/>
          </a:prstGeom>
          <a:noFill/>
        </p:spPr>
        <p:txBody>
          <a:bodyPr wrap="square" rtlCol="0">
            <a:spAutoFit/>
          </a:bodyPr>
          <a:lstStyle/>
          <a:p>
            <a:r>
              <a:rPr lang="en-US" sz="1300" dirty="0" smtClean="0">
                <a:latin typeface="Calibri" panose="020F0502020204030204" pitchFamily="34" charset="0"/>
                <a:cs typeface="Calibri" panose="020F0502020204030204" pitchFamily="34" charset="0"/>
              </a:rPr>
              <a:t>Reliable Transportation</a:t>
            </a:r>
            <a:endParaRPr lang="en-US" sz="1300" dirty="0">
              <a:latin typeface="Calibri" panose="020F0502020204030204" pitchFamily="34" charset="0"/>
              <a:cs typeface="Calibri" panose="020F0502020204030204" pitchFamily="34" charset="0"/>
            </a:endParaRPr>
          </a:p>
        </p:txBody>
      </p:sp>
      <p:sp>
        <p:nvSpPr>
          <p:cNvPr id="30" name="TextBox 29"/>
          <p:cNvSpPr txBox="1"/>
          <p:nvPr/>
        </p:nvSpPr>
        <p:spPr>
          <a:xfrm>
            <a:off x="6216495" y="2695423"/>
            <a:ext cx="1128522" cy="523220"/>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Social Engagement</a:t>
            </a:r>
            <a:endParaRPr lang="en-US" dirty="0">
              <a:latin typeface="Calibri" panose="020F0502020204030204" pitchFamily="34" charset="0"/>
              <a:cs typeface="Calibri" panose="020F0502020204030204" pitchFamily="34" charset="0"/>
            </a:endParaRPr>
          </a:p>
        </p:txBody>
      </p:sp>
      <p:sp>
        <p:nvSpPr>
          <p:cNvPr id="31" name="TextBox 30"/>
          <p:cNvSpPr txBox="1"/>
          <p:nvPr/>
        </p:nvSpPr>
        <p:spPr>
          <a:xfrm>
            <a:off x="8119184" y="2876216"/>
            <a:ext cx="1083365" cy="307777"/>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Job Security</a:t>
            </a:r>
            <a:endParaRPr lang="en-US" dirty="0">
              <a:latin typeface="Calibri" panose="020F0502020204030204" pitchFamily="34" charset="0"/>
              <a:cs typeface="Calibri" panose="020F0502020204030204" pitchFamily="34" charset="0"/>
            </a:endParaRPr>
          </a:p>
        </p:txBody>
      </p:sp>
      <p:cxnSp>
        <p:nvCxnSpPr>
          <p:cNvPr id="10" name="Straight Connector 9"/>
          <p:cNvCxnSpPr/>
          <p:nvPr/>
        </p:nvCxnSpPr>
        <p:spPr>
          <a:xfrm>
            <a:off x="693931" y="3316876"/>
            <a:ext cx="0" cy="289846"/>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2843" y="3342563"/>
            <a:ext cx="0" cy="28984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3931" y="3606722"/>
            <a:ext cx="35500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494696" y="3548151"/>
            <a:ext cx="3838147" cy="842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Google Shape;643;p14"/>
          <p:cNvSpPr txBox="1"/>
          <p:nvPr/>
        </p:nvSpPr>
        <p:spPr>
          <a:xfrm>
            <a:off x="8119184" y="4085839"/>
            <a:ext cx="1025539" cy="1384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rgbClr val="0C0C0C"/>
                </a:solidFill>
                <a:latin typeface="Calibri"/>
                <a:ea typeface="Calibri"/>
                <a:cs typeface="Calibri"/>
                <a:sym typeface="Calibri"/>
              </a:rPr>
              <a:t/>
            </a:r>
            <a:br>
              <a:rPr lang="en-US" sz="1400" dirty="0">
                <a:solidFill>
                  <a:srgbClr val="0C0C0C"/>
                </a:solidFill>
                <a:latin typeface="Calibri"/>
                <a:ea typeface="Calibri"/>
                <a:cs typeface="Calibri"/>
                <a:sym typeface="Calibri"/>
              </a:rPr>
            </a:br>
            <a:endParaRPr sz="1400" dirty="0">
              <a:solidFill>
                <a:srgbClr val="0C0C0C"/>
              </a:solidFill>
              <a:latin typeface="Calibri"/>
              <a:ea typeface="Calibri"/>
              <a:cs typeface="Calibri"/>
              <a:sym typeface="Calibri"/>
            </a:endParaRPr>
          </a:p>
          <a:p>
            <a:pPr marL="285750" marR="0" lvl="0" indent="-196850" algn="ctr" rtl="0">
              <a:spcBef>
                <a:spcPts val="0"/>
              </a:spcBef>
              <a:spcAft>
                <a:spcPts val="0"/>
              </a:spcAft>
              <a:buClr>
                <a:schemeClr val="dk1"/>
              </a:buClr>
              <a:buSzPts val="1400"/>
              <a:buFont typeface="Arial"/>
              <a:buNone/>
            </a:pPr>
            <a:endParaRPr sz="1400" dirty="0">
              <a:solidFill>
                <a:srgbClr val="0C0C0C"/>
              </a:solidFill>
              <a:latin typeface="Calibri"/>
              <a:ea typeface="Calibri"/>
              <a:cs typeface="Calibri"/>
              <a:sym typeface="Calibri"/>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p:txBody>
      </p:sp>
      <p:sp>
        <p:nvSpPr>
          <p:cNvPr id="52" name="Google Shape;591;p16"/>
          <p:cNvSpPr txBox="1"/>
          <p:nvPr/>
        </p:nvSpPr>
        <p:spPr>
          <a:xfrm>
            <a:off x="4244008" y="3778550"/>
            <a:ext cx="1249304" cy="246217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C0C0C"/>
                </a:solidFill>
                <a:latin typeface="Calibri"/>
                <a:ea typeface="Calibri"/>
                <a:cs typeface="Calibri"/>
                <a:sym typeface="Calibri"/>
              </a:rPr>
              <a:t/>
            </a:r>
            <a:br>
              <a:rPr lang="en-US" sz="1400" b="0" i="0" u="none" strike="noStrike" cap="none" dirty="0">
                <a:solidFill>
                  <a:srgbClr val="0C0C0C"/>
                </a:solidFill>
                <a:latin typeface="Calibri"/>
                <a:ea typeface="Calibri"/>
                <a:cs typeface="Calibri"/>
                <a:sym typeface="Calibri"/>
              </a:rPr>
            </a:br>
            <a:endParaRPr sz="1400" b="0" i="0" u="none" strike="noStrike" cap="none" dirty="0">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C0C0C"/>
                </a:solidFill>
                <a:latin typeface="Calibri"/>
                <a:ea typeface="Calibri"/>
                <a:cs typeface="Calibri"/>
                <a:sym typeface="Calibri"/>
              </a:rPr>
              <a:t>Unreliable transportation to medical appointments</a:t>
            </a:r>
            <a:endParaRPr sz="1400" b="0" i="0" u="none" strike="noStrike" cap="none" dirty="0">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dirty="0">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Times New Roman"/>
              <a:ea typeface="Times New Roman"/>
              <a:cs typeface="Times New Roman"/>
              <a:sym typeface="Times New Roman"/>
            </a:endParaRPr>
          </a:p>
        </p:txBody>
      </p:sp>
      <p:sp>
        <p:nvSpPr>
          <p:cNvPr id="53" name="Google Shape;659;p15"/>
          <p:cNvSpPr txBox="1"/>
          <p:nvPr/>
        </p:nvSpPr>
        <p:spPr>
          <a:xfrm>
            <a:off x="2612099" y="3967960"/>
            <a:ext cx="1297439" cy="22467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rgbClr val="0C0C0C"/>
                </a:solidFill>
                <a:latin typeface="Calibri"/>
                <a:ea typeface="Calibri"/>
                <a:cs typeface="Calibri"/>
                <a:sym typeface="Calibri"/>
              </a:rPr>
              <a:t/>
            </a:r>
            <a:br>
              <a:rPr lang="en-US" sz="1400" dirty="0">
                <a:solidFill>
                  <a:srgbClr val="0C0C0C"/>
                </a:solidFill>
                <a:latin typeface="Calibri"/>
                <a:ea typeface="Calibri"/>
                <a:cs typeface="Calibri"/>
                <a:sym typeface="Calibri"/>
              </a:rPr>
            </a:br>
            <a:endParaRPr sz="1400" dirty="0">
              <a:solidFill>
                <a:srgbClr val="0C0C0C"/>
              </a:solidFill>
              <a:latin typeface="Calibri"/>
              <a:ea typeface="Calibri"/>
              <a:cs typeface="Calibri"/>
              <a:sym typeface="Calibri"/>
            </a:endParaRPr>
          </a:p>
          <a:p>
            <a:pPr marL="0" marR="0" lvl="0" indent="0" algn="ctr" rtl="0">
              <a:spcBef>
                <a:spcPts val="0"/>
              </a:spcBef>
              <a:spcAft>
                <a:spcPts val="0"/>
              </a:spcAft>
              <a:buNone/>
            </a:pPr>
            <a:r>
              <a:rPr lang="en-US" sz="1400" dirty="0">
                <a:solidFill>
                  <a:srgbClr val="0C0C0C"/>
                </a:solidFill>
                <a:latin typeface="Calibri"/>
                <a:ea typeface="Calibri"/>
                <a:cs typeface="Calibri"/>
                <a:sym typeface="Calibri"/>
              </a:rPr>
              <a:t>Challenging to fill out medical form by yourself</a:t>
            </a:r>
            <a:endParaRPr dirty="0"/>
          </a:p>
          <a:p>
            <a:pPr marL="285750" marR="0" lvl="0" indent="-196850" algn="ctr" rtl="0">
              <a:spcBef>
                <a:spcPts val="0"/>
              </a:spcBef>
              <a:spcAft>
                <a:spcPts val="0"/>
              </a:spcAft>
              <a:buClr>
                <a:schemeClr val="dk1"/>
              </a:buClr>
              <a:buSzPts val="1400"/>
              <a:buFont typeface="Arial"/>
              <a:buNone/>
            </a:pPr>
            <a:endParaRPr sz="1400" dirty="0">
              <a:solidFill>
                <a:srgbClr val="0C0C0C"/>
              </a:solidFill>
              <a:latin typeface="Calibri"/>
              <a:ea typeface="Calibri"/>
              <a:cs typeface="Calibri"/>
              <a:sym typeface="Calibri"/>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p:txBody>
      </p:sp>
      <p:sp>
        <p:nvSpPr>
          <p:cNvPr id="54" name="Google Shape;717;p17"/>
          <p:cNvSpPr txBox="1"/>
          <p:nvPr/>
        </p:nvSpPr>
        <p:spPr>
          <a:xfrm>
            <a:off x="878472" y="3967960"/>
            <a:ext cx="1419611" cy="33239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rgbClr val="0C0C0C"/>
                </a:solidFill>
                <a:latin typeface="Calibri"/>
                <a:ea typeface="Calibri"/>
                <a:cs typeface="Calibri"/>
                <a:sym typeface="Calibri"/>
              </a:rPr>
              <a:t/>
            </a:r>
            <a:br>
              <a:rPr lang="en-US" sz="1400" dirty="0">
                <a:solidFill>
                  <a:srgbClr val="0C0C0C"/>
                </a:solidFill>
                <a:latin typeface="Calibri"/>
                <a:ea typeface="Calibri"/>
                <a:cs typeface="Calibri"/>
                <a:sym typeface="Calibri"/>
              </a:rPr>
            </a:br>
            <a:endParaRPr sz="1400" dirty="0">
              <a:solidFill>
                <a:schemeClr val="tx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tx1"/>
                </a:solidFill>
                <a:latin typeface="Calibri"/>
                <a:ea typeface="Calibri"/>
                <a:cs typeface="Calibri"/>
                <a:sym typeface="Calibri"/>
              </a:rPr>
              <a:t>Respondents living in the urban city are </a:t>
            </a:r>
            <a:r>
              <a:rPr lang="en-US" sz="1400" dirty="0" smtClean="0">
                <a:solidFill>
                  <a:schemeClr val="tx1"/>
                </a:solidFill>
                <a:latin typeface="Calibri"/>
                <a:ea typeface="Calibri"/>
                <a:cs typeface="Calibri"/>
                <a:sym typeface="Calibri"/>
              </a:rPr>
              <a:t> </a:t>
            </a:r>
            <a:r>
              <a:rPr lang="en-US" sz="1400" dirty="0">
                <a:solidFill>
                  <a:schemeClr val="tx1"/>
                </a:solidFill>
                <a:latin typeface="Calibri"/>
                <a:ea typeface="Calibri"/>
                <a:cs typeface="Calibri"/>
                <a:sym typeface="Calibri"/>
              </a:rPr>
              <a:t>more likely to be concerned about their safety in the community than those in rural area</a:t>
            </a:r>
            <a:endParaRPr dirty="0">
              <a:solidFill>
                <a:schemeClr val="tx1"/>
              </a:solidFill>
            </a:endParaRPr>
          </a:p>
          <a:p>
            <a:pPr marL="285750" marR="0" lvl="0" indent="-196850" algn="ctr" rtl="0">
              <a:spcBef>
                <a:spcPts val="0"/>
              </a:spcBef>
              <a:spcAft>
                <a:spcPts val="0"/>
              </a:spcAft>
              <a:buClr>
                <a:schemeClr val="dk1"/>
              </a:buClr>
              <a:buSzPts val="1400"/>
              <a:buFont typeface="Arial"/>
              <a:buNone/>
            </a:pPr>
            <a:endParaRPr sz="1400" dirty="0">
              <a:solidFill>
                <a:srgbClr val="0C0C0C"/>
              </a:solidFill>
              <a:latin typeface="Calibri"/>
              <a:ea typeface="Calibri"/>
              <a:cs typeface="Calibri"/>
              <a:sym typeface="Calibri"/>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p:txBody>
      </p:sp>
      <p:sp>
        <p:nvSpPr>
          <p:cNvPr id="55" name="Google Shape;809;p20"/>
          <p:cNvSpPr txBox="1"/>
          <p:nvPr/>
        </p:nvSpPr>
        <p:spPr>
          <a:xfrm>
            <a:off x="6136981" y="3967960"/>
            <a:ext cx="1665235" cy="20312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rgbClr val="0C0C0C"/>
                </a:solidFill>
                <a:latin typeface="Calibri"/>
                <a:ea typeface="Calibri"/>
                <a:cs typeface="Calibri"/>
                <a:sym typeface="Calibri"/>
              </a:rPr>
              <a:t/>
            </a:r>
            <a:br>
              <a:rPr lang="en-US" sz="1400" dirty="0">
                <a:solidFill>
                  <a:srgbClr val="0C0C0C"/>
                </a:solidFill>
                <a:latin typeface="Calibri"/>
                <a:ea typeface="Calibri"/>
                <a:cs typeface="Calibri"/>
                <a:sym typeface="Calibri"/>
              </a:rPr>
            </a:br>
            <a:endParaRPr sz="1400" dirty="0">
              <a:solidFill>
                <a:srgbClr val="0C0C0C"/>
              </a:solidFill>
              <a:latin typeface="Calibri"/>
              <a:ea typeface="Calibri"/>
              <a:cs typeface="Calibri"/>
              <a:sym typeface="Calibri"/>
            </a:endParaRPr>
          </a:p>
          <a:p>
            <a:pPr marL="0" marR="0" lvl="0" indent="0" algn="ctr" rtl="0">
              <a:spcBef>
                <a:spcPts val="0"/>
              </a:spcBef>
              <a:spcAft>
                <a:spcPts val="0"/>
              </a:spcAft>
              <a:buNone/>
            </a:pPr>
            <a:r>
              <a:rPr lang="en-US" sz="1400" dirty="0">
                <a:solidFill>
                  <a:srgbClr val="0C0C0C"/>
                </a:solidFill>
                <a:latin typeface="Calibri"/>
                <a:ea typeface="Calibri"/>
                <a:cs typeface="Calibri"/>
                <a:sym typeface="Calibri"/>
              </a:rPr>
              <a:t>Felt lonely or isolated from people around me </a:t>
            </a:r>
            <a:endParaRPr dirty="0"/>
          </a:p>
          <a:p>
            <a:pPr marL="285750" marR="0" lvl="0" indent="-196850" algn="ctr" rtl="0">
              <a:spcBef>
                <a:spcPts val="0"/>
              </a:spcBef>
              <a:spcAft>
                <a:spcPts val="0"/>
              </a:spcAft>
              <a:buClr>
                <a:schemeClr val="dk1"/>
              </a:buClr>
              <a:buSzPts val="1400"/>
              <a:buFont typeface="Arial"/>
              <a:buNone/>
            </a:pPr>
            <a:endParaRPr sz="1400" dirty="0">
              <a:solidFill>
                <a:srgbClr val="0C0C0C"/>
              </a:solidFill>
              <a:latin typeface="Calibri"/>
              <a:ea typeface="Calibri"/>
              <a:cs typeface="Calibri"/>
              <a:sym typeface="Calibri"/>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p:txBody>
      </p:sp>
      <p:sp>
        <p:nvSpPr>
          <p:cNvPr id="56" name="Google Shape;641;p14"/>
          <p:cNvSpPr txBox="1"/>
          <p:nvPr/>
        </p:nvSpPr>
        <p:spPr>
          <a:xfrm>
            <a:off x="8119184" y="3967960"/>
            <a:ext cx="1513703" cy="24621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rgbClr val="0C0C0C"/>
                </a:solidFill>
                <a:latin typeface="Calibri"/>
                <a:ea typeface="Calibri"/>
                <a:cs typeface="Calibri"/>
                <a:sym typeface="Calibri"/>
              </a:rPr>
              <a:t/>
            </a:r>
            <a:br>
              <a:rPr lang="en-US" sz="1400" dirty="0">
                <a:solidFill>
                  <a:srgbClr val="0C0C0C"/>
                </a:solidFill>
                <a:latin typeface="Calibri"/>
                <a:ea typeface="Calibri"/>
                <a:cs typeface="Calibri"/>
                <a:sym typeface="Calibri"/>
              </a:rPr>
            </a:br>
            <a:endParaRPr sz="1400" dirty="0">
              <a:solidFill>
                <a:srgbClr val="0C0C0C"/>
              </a:solidFill>
              <a:latin typeface="Calibri"/>
              <a:ea typeface="Calibri"/>
              <a:cs typeface="Calibri"/>
              <a:sym typeface="Calibri"/>
            </a:endParaRPr>
          </a:p>
          <a:p>
            <a:pPr marL="0" marR="0" lvl="0" indent="0" algn="ctr" rtl="0">
              <a:spcBef>
                <a:spcPts val="0"/>
              </a:spcBef>
              <a:spcAft>
                <a:spcPts val="0"/>
              </a:spcAft>
              <a:buNone/>
            </a:pPr>
            <a:r>
              <a:rPr lang="en-US" sz="1400" dirty="0">
                <a:solidFill>
                  <a:srgbClr val="0C0C0C"/>
                </a:solidFill>
                <a:latin typeface="Calibri"/>
                <a:ea typeface="Calibri"/>
                <a:cs typeface="Calibri"/>
                <a:sym typeface="Calibri"/>
              </a:rPr>
              <a:t>78% of respondents with chronic condition(s) have only 1 job</a:t>
            </a:r>
            <a:endParaRPr dirty="0"/>
          </a:p>
          <a:p>
            <a:pPr marL="285750" marR="0" lvl="0" indent="-196850" algn="ctr" rtl="0">
              <a:spcBef>
                <a:spcPts val="0"/>
              </a:spcBef>
              <a:spcAft>
                <a:spcPts val="0"/>
              </a:spcAft>
              <a:buClr>
                <a:schemeClr val="dk1"/>
              </a:buClr>
              <a:buSzPts val="1400"/>
              <a:buFont typeface="Arial"/>
              <a:buNone/>
            </a:pPr>
            <a:endParaRPr sz="1400" dirty="0">
              <a:solidFill>
                <a:srgbClr val="0C0C0C"/>
              </a:solidFill>
              <a:latin typeface="Calibri"/>
              <a:ea typeface="Calibri"/>
              <a:cs typeface="Calibri"/>
              <a:sym typeface="Calibri"/>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a:p>
            <a:pPr marL="285750" marR="0" lvl="0" indent="-196850" algn="ctr" rtl="0">
              <a:spcBef>
                <a:spcPts val="0"/>
              </a:spcBef>
              <a:spcAft>
                <a:spcPts val="0"/>
              </a:spcAft>
              <a:buClr>
                <a:schemeClr val="dk1"/>
              </a:buClr>
              <a:buSzPts val="1400"/>
              <a:buFont typeface="Noto Sans Symbols"/>
              <a:buNone/>
            </a:pPr>
            <a:endParaRPr sz="1400" dirty="0">
              <a:solidFill>
                <a:schemeClr val="dk1"/>
              </a:solidFill>
              <a:latin typeface="Times New Roman"/>
              <a:ea typeface="Times New Roman"/>
              <a:cs typeface="Times New Roman"/>
              <a:sym typeface="Times New Roman"/>
            </a:endParaRP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21"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736" name="Google Shape;736;p21"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737" name="Google Shape;737;p21"/>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Unmet Social need importance- Respondents with chronic condition(s) </a:t>
            </a:r>
            <a:endParaRPr sz="1400" b="0" i="0" u="none" strike="noStrike" cap="none">
              <a:solidFill>
                <a:srgbClr val="000000"/>
              </a:solidFill>
              <a:latin typeface="Arial"/>
              <a:ea typeface="Arial"/>
              <a:cs typeface="Arial"/>
              <a:sym typeface="Arial"/>
            </a:endParaRPr>
          </a:p>
        </p:txBody>
      </p:sp>
      <p:sp>
        <p:nvSpPr>
          <p:cNvPr id="738" name="Google Shape;738;p21"/>
          <p:cNvSpPr txBox="1"/>
          <p:nvPr/>
        </p:nvSpPr>
        <p:spPr>
          <a:xfrm>
            <a:off x="338773" y="7291906"/>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Calibri"/>
                <a:ea typeface="Calibri"/>
                <a:cs typeface="Calibri"/>
                <a:sym typeface="Calibri"/>
              </a:rPr>
              <a:t>How can the important unmet social needs be addressed?</a:t>
            </a:r>
            <a:endParaRPr sz="1400" b="0" i="0" u="none" strike="noStrike" cap="none">
              <a:solidFill>
                <a:srgbClr val="000000"/>
              </a:solidFill>
              <a:latin typeface="Arial"/>
              <a:ea typeface="Arial"/>
              <a:cs typeface="Arial"/>
              <a:sym typeface="Arial"/>
            </a:endParaRPr>
          </a:p>
        </p:txBody>
      </p:sp>
      <p:sp>
        <p:nvSpPr>
          <p:cNvPr id="739" name="Google Shape;739;p21"/>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=255</a:t>
            </a:r>
            <a:endParaRPr sz="2000" b="0" i="1" u="none" strike="noStrike" cap="none" dirty="0">
              <a:solidFill>
                <a:schemeClr val="dk1"/>
              </a:solidFill>
              <a:latin typeface="Calibri"/>
              <a:ea typeface="Calibri"/>
              <a:cs typeface="Calibri"/>
              <a:sym typeface="Calibri"/>
            </a:endParaRPr>
          </a:p>
        </p:txBody>
      </p:sp>
      <p:sp>
        <p:nvSpPr>
          <p:cNvPr id="740" name="Google Shape;740;p21"/>
          <p:cNvSpPr txBox="1"/>
          <p:nvPr/>
        </p:nvSpPr>
        <p:spPr>
          <a:xfrm>
            <a:off x="338772" y="7108699"/>
            <a:ext cx="545242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*Detailed unmet social engagement need breakdown chart in the appendix G</a:t>
            </a:r>
            <a:endParaRPr sz="1400" b="0" i="0" u="none" strike="noStrike" cap="none">
              <a:solidFill>
                <a:srgbClr val="000000"/>
              </a:solidFill>
              <a:latin typeface="Calibri"/>
              <a:ea typeface="Calibri"/>
              <a:cs typeface="Calibri"/>
              <a:sym typeface="Calibri"/>
            </a:endParaRPr>
          </a:p>
        </p:txBody>
      </p:sp>
      <p:cxnSp>
        <p:nvCxnSpPr>
          <p:cNvPr id="741" name="Google Shape;741;p21"/>
          <p:cNvCxnSpPr/>
          <p:nvPr/>
        </p:nvCxnSpPr>
        <p:spPr>
          <a:xfrm>
            <a:off x="982766" y="5140410"/>
            <a:ext cx="8040792" cy="66818"/>
          </a:xfrm>
          <a:prstGeom prst="straightConnector1">
            <a:avLst/>
          </a:prstGeom>
          <a:noFill/>
          <a:ln w="9525" cap="flat" cmpd="sng">
            <a:solidFill>
              <a:srgbClr val="7F7F7F"/>
            </a:solidFill>
            <a:prstDash val="solid"/>
            <a:round/>
            <a:headEnd type="none" w="sm" len="sm"/>
            <a:tailEnd type="none" w="sm" len="sm"/>
          </a:ln>
        </p:spPr>
      </p:cxnSp>
      <p:sp>
        <p:nvSpPr>
          <p:cNvPr id="742" name="Google Shape;742;p21"/>
          <p:cNvSpPr/>
          <p:nvPr/>
        </p:nvSpPr>
        <p:spPr>
          <a:xfrm>
            <a:off x="1069598" y="1593906"/>
            <a:ext cx="683663" cy="35465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81%</a:t>
            </a:r>
            <a:endParaRPr sz="1400" b="0" i="0" u="none" strike="noStrike" cap="none">
              <a:solidFill>
                <a:srgbClr val="000000"/>
              </a:solidFill>
              <a:latin typeface="Arial"/>
              <a:ea typeface="Arial"/>
              <a:cs typeface="Arial"/>
              <a:sym typeface="Arial"/>
            </a:endParaRPr>
          </a:p>
        </p:txBody>
      </p:sp>
      <p:sp>
        <p:nvSpPr>
          <p:cNvPr id="743" name="Google Shape;743;p21"/>
          <p:cNvSpPr/>
          <p:nvPr/>
        </p:nvSpPr>
        <p:spPr>
          <a:xfrm>
            <a:off x="2227317" y="2119358"/>
            <a:ext cx="683663" cy="304124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C0C0C"/>
                </a:solidFill>
                <a:latin typeface="Calibri"/>
                <a:ea typeface="Calibri"/>
                <a:cs typeface="Calibri"/>
                <a:sym typeface="Calibri"/>
              </a:rPr>
              <a:t>79%</a:t>
            </a:r>
            <a:endParaRPr sz="1400" b="0" i="0" u="none" strike="noStrike" cap="none">
              <a:solidFill>
                <a:srgbClr val="000000"/>
              </a:solidFill>
              <a:latin typeface="Arial"/>
              <a:ea typeface="Arial"/>
              <a:cs typeface="Arial"/>
              <a:sym typeface="Arial"/>
            </a:endParaRPr>
          </a:p>
        </p:txBody>
      </p:sp>
      <p:sp>
        <p:nvSpPr>
          <p:cNvPr id="744" name="Google Shape;744;p21"/>
          <p:cNvSpPr/>
          <p:nvPr/>
        </p:nvSpPr>
        <p:spPr>
          <a:xfrm>
            <a:off x="3524774" y="2452644"/>
            <a:ext cx="683663" cy="2714104"/>
          </a:xfrm>
          <a:prstGeom prst="rect">
            <a:avLst/>
          </a:prstGeom>
          <a:solidFill>
            <a:srgbClr val="53AD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78%</a:t>
            </a:r>
            <a:endParaRPr sz="1400" b="0" i="0" u="none" strike="noStrike" cap="none">
              <a:solidFill>
                <a:srgbClr val="000000"/>
              </a:solidFill>
              <a:latin typeface="Arial"/>
              <a:ea typeface="Arial"/>
              <a:cs typeface="Arial"/>
              <a:sym typeface="Arial"/>
            </a:endParaRPr>
          </a:p>
        </p:txBody>
      </p:sp>
      <p:sp>
        <p:nvSpPr>
          <p:cNvPr id="745" name="Google Shape;745;p21"/>
          <p:cNvSpPr/>
          <p:nvPr/>
        </p:nvSpPr>
        <p:spPr>
          <a:xfrm>
            <a:off x="4752362" y="2939752"/>
            <a:ext cx="683663" cy="2241041"/>
          </a:xfrm>
          <a:prstGeom prst="rect">
            <a:avLst/>
          </a:prstGeom>
          <a:solidFill>
            <a:srgbClr val="877E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C0C0C"/>
                </a:solidFill>
                <a:latin typeface="Calibri"/>
                <a:ea typeface="Calibri"/>
                <a:cs typeface="Calibri"/>
                <a:sym typeface="Calibri"/>
              </a:rPr>
              <a:t>65%</a:t>
            </a:r>
            <a:endParaRPr sz="1400" b="0" i="0" u="none" strike="noStrike" cap="none">
              <a:solidFill>
                <a:srgbClr val="000000"/>
              </a:solidFill>
              <a:latin typeface="Arial"/>
              <a:ea typeface="Arial"/>
              <a:cs typeface="Arial"/>
              <a:sym typeface="Arial"/>
            </a:endParaRPr>
          </a:p>
        </p:txBody>
      </p:sp>
      <p:sp>
        <p:nvSpPr>
          <p:cNvPr id="746" name="Google Shape;746;p21"/>
          <p:cNvSpPr/>
          <p:nvPr/>
        </p:nvSpPr>
        <p:spPr>
          <a:xfrm>
            <a:off x="5892815" y="3290130"/>
            <a:ext cx="683663" cy="1917097"/>
          </a:xfrm>
          <a:prstGeom prst="rect">
            <a:avLst/>
          </a:prstGeom>
          <a:solidFill>
            <a:srgbClr val="8E81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C0C0C"/>
                </a:solidFill>
                <a:latin typeface="Calibri"/>
                <a:ea typeface="Calibri"/>
                <a:cs typeface="Calibri"/>
                <a:sym typeface="Calibri"/>
              </a:rPr>
              <a:t>54%</a:t>
            </a:r>
            <a:endParaRPr sz="1400" b="0" i="0" u="none" strike="noStrike" cap="none">
              <a:solidFill>
                <a:srgbClr val="000000"/>
              </a:solidFill>
              <a:latin typeface="Arial"/>
              <a:ea typeface="Arial"/>
              <a:cs typeface="Arial"/>
              <a:sym typeface="Arial"/>
            </a:endParaRPr>
          </a:p>
        </p:txBody>
      </p:sp>
      <p:sp>
        <p:nvSpPr>
          <p:cNvPr id="747" name="Google Shape;747;p21"/>
          <p:cNvSpPr/>
          <p:nvPr/>
        </p:nvSpPr>
        <p:spPr>
          <a:xfrm>
            <a:off x="7036364" y="3461046"/>
            <a:ext cx="683663" cy="1747729"/>
          </a:xfrm>
          <a:prstGeom prst="rect">
            <a:avLst/>
          </a:prstGeom>
          <a:solidFill>
            <a:srgbClr val="8AA3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C0C0C"/>
                </a:solidFill>
                <a:latin typeface="Calibri"/>
                <a:ea typeface="Calibri"/>
                <a:cs typeface="Calibri"/>
                <a:sym typeface="Calibri"/>
              </a:rPr>
              <a:t>53%</a:t>
            </a:r>
            <a:endParaRPr sz="1400" b="0" i="0" u="none" strike="noStrike" cap="none">
              <a:solidFill>
                <a:srgbClr val="000000"/>
              </a:solidFill>
              <a:latin typeface="Arial"/>
              <a:ea typeface="Arial"/>
              <a:cs typeface="Arial"/>
              <a:sym typeface="Arial"/>
            </a:endParaRPr>
          </a:p>
        </p:txBody>
      </p:sp>
      <p:sp>
        <p:nvSpPr>
          <p:cNvPr id="748" name="Google Shape;748;p21"/>
          <p:cNvSpPr/>
          <p:nvPr/>
        </p:nvSpPr>
        <p:spPr>
          <a:xfrm>
            <a:off x="8179913" y="3811424"/>
            <a:ext cx="683663" cy="1397351"/>
          </a:xfrm>
          <a:prstGeom prst="rect">
            <a:avLst/>
          </a:prstGeom>
          <a:solidFill>
            <a:srgbClr val="9389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C0C0C"/>
                </a:solidFill>
                <a:latin typeface="Calibri"/>
                <a:ea typeface="Calibri"/>
                <a:cs typeface="Calibri"/>
                <a:sym typeface="Calibri"/>
              </a:rPr>
              <a:t>47%</a:t>
            </a:r>
            <a:endParaRPr sz="1400" b="0" i="0" u="none" strike="noStrike" cap="none">
              <a:solidFill>
                <a:srgbClr val="000000"/>
              </a:solidFill>
              <a:latin typeface="Arial"/>
              <a:ea typeface="Arial"/>
              <a:cs typeface="Arial"/>
              <a:sym typeface="Arial"/>
            </a:endParaRPr>
          </a:p>
        </p:txBody>
      </p:sp>
      <p:pic>
        <p:nvPicPr>
          <p:cNvPr id="749" name="Google Shape;749;p21"/>
          <p:cNvPicPr preferRelativeResize="0"/>
          <p:nvPr/>
        </p:nvPicPr>
        <p:blipFill rotWithShape="1">
          <a:blip r:embed="rId3">
            <a:alphaModFix/>
          </a:blip>
          <a:srcRect/>
          <a:stretch/>
        </p:blipFill>
        <p:spPr>
          <a:xfrm>
            <a:off x="6049819" y="2939752"/>
            <a:ext cx="335593" cy="335593"/>
          </a:xfrm>
          <a:prstGeom prst="rect">
            <a:avLst/>
          </a:prstGeom>
          <a:noFill/>
          <a:ln>
            <a:noFill/>
          </a:ln>
        </p:spPr>
      </p:pic>
      <p:pic>
        <p:nvPicPr>
          <p:cNvPr id="750" name="Google Shape;750;p21"/>
          <p:cNvPicPr preferRelativeResize="0"/>
          <p:nvPr/>
        </p:nvPicPr>
        <p:blipFill rotWithShape="1">
          <a:blip r:embed="rId4">
            <a:alphaModFix/>
          </a:blip>
          <a:srcRect/>
          <a:stretch/>
        </p:blipFill>
        <p:spPr>
          <a:xfrm>
            <a:off x="3638148" y="2026103"/>
            <a:ext cx="387045" cy="402878"/>
          </a:xfrm>
          <a:prstGeom prst="rect">
            <a:avLst/>
          </a:prstGeom>
          <a:noFill/>
          <a:ln>
            <a:noFill/>
          </a:ln>
        </p:spPr>
      </p:pic>
      <p:pic>
        <p:nvPicPr>
          <p:cNvPr id="751" name="Google Shape;751;p21"/>
          <p:cNvPicPr preferRelativeResize="0"/>
          <p:nvPr/>
        </p:nvPicPr>
        <p:blipFill rotWithShape="1">
          <a:blip r:embed="rId5">
            <a:alphaModFix/>
          </a:blip>
          <a:srcRect/>
          <a:stretch/>
        </p:blipFill>
        <p:spPr>
          <a:xfrm>
            <a:off x="8372192" y="3435629"/>
            <a:ext cx="299103" cy="338794"/>
          </a:xfrm>
          <a:prstGeom prst="rect">
            <a:avLst/>
          </a:prstGeom>
          <a:noFill/>
          <a:ln>
            <a:noFill/>
          </a:ln>
        </p:spPr>
      </p:pic>
      <p:pic>
        <p:nvPicPr>
          <p:cNvPr id="752" name="Google Shape;752;p21"/>
          <p:cNvPicPr preferRelativeResize="0"/>
          <p:nvPr/>
        </p:nvPicPr>
        <p:blipFill rotWithShape="1">
          <a:blip r:embed="rId6">
            <a:alphaModFix/>
          </a:blip>
          <a:srcRect/>
          <a:stretch/>
        </p:blipFill>
        <p:spPr>
          <a:xfrm>
            <a:off x="4923277" y="2571486"/>
            <a:ext cx="341831" cy="341831"/>
          </a:xfrm>
          <a:prstGeom prst="rect">
            <a:avLst/>
          </a:prstGeom>
          <a:noFill/>
          <a:ln>
            <a:noFill/>
          </a:ln>
        </p:spPr>
      </p:pic>
      <p:pic>
        <p:nvPicPr>
          <p:cNvPr id="753" name="Google Shape;753;p21"/>
          <p:cNvPicPr preferRelativeResize="0"/>
          <p:nvPr/>
        </p:nvPicPr>
        <p:blipFill rotWithShape="1">
          <a:blip r:embed="rId7">
            <a:alphaModFix/>
          </a:blip>
          <a:srcRect/>
          <a:stretch/>
        </p:blipFill>
        <p:spPr>
          <a:xfrm rot="-572891">
            <a:off x="2306138" y="1555425"/>
            <a:ext cx="526018" cy="526018"/>
          </a:xfrm>
          <a:prstGeom prst="rect">
            <a:avLst/>
          </a:prstGeom>
          <a:noFill/>
          <a:ln>
            <a:noFill/>
          </a:ln>
        </p:spPr>
      </p:pic>
      <p:pic>
        <p:nvPicPr>
          <p:cNvPr id="754" name="Google Shape;754;p21" descr="Image result for cartoon house image in black and white">
            <a:hlinkClick r:id="rId8" action="ppaction://hlinksldjump"/>
          </p:cNvPr>
          <p:cNvPicPr preferRelativeResize="0"/>
          <p:nvPr/>
        </p:nvPicPr>
        <p:blipFill rotWithShape="1">
          <a:blip r:embed="rId9">
            <a:alphaModFix/>
          </a:blip>
          <a:srcRect/>
          <a:stretch/>
        </p:blipFill>
        <p:spPr>
          <a:xfrm>
            <a:off x="1192703" y="1156454"/>
            <a:ext cx="437452" cy="437452"/>
          </a:xfrm>
          <a:prstGeom prst="rect">
            <a:avLst/>
          </a:prstGeom>
          <a:noFill/>
          <a:ln>
            <a:noFill/>
          </a:ln>
        </p:spPr>
      </p:pic>
      <p:pic>
        <p:nvPicPr>
          <p:cNvPr id="755" name="Google Shape;755;p21" descr="Image result for social support cartoon images in black and white"/>
          <p:cNvPicPr preferRelativeResize="0"/>
          <p:nvPr/>
        </p:nvPicPr>
        <p:blipFill rotWithShape="1">
          <a:blip r:embed="rId10">
            <a:alphaModFix/>
          </a:blip>
          <a:srcRect/>
          <a:stretch/>
        </p:blipFill>
        <p:spPr>
          <a:xfrm>
            <a:off x="7100872" y="3052611"/>
            <a:ext cx="554645" cy="389079"/>
          </a:xfrm>
          <a:prstGeom prst="rect">
            <a:avLst/>
          </a:prstGeom>
          <a:noFill/>
          <a:ln>
            <a:noFill/>
          </a:ln>
        </p:spPr>
      </p:pic>
      <p:sp>
        <p:nvSpPr>
          <p:cNvPr id="756" name="Google Shape;756;p21"/>
          <p:cNvSpPr txBox="1"/>
          <p:nvPr/>
        </p:nvSpPr>
        <p:spPr>
          <a:xfrm>
            <a:off x="1024055" y="5228130"/>
            <a:ext cx="75065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Housing Security</a:t>
            </a:r>
            <a:endParaRPr sz="1400" b="0" i="0" u="none" strike="noStrike" cap="none">
              <a:solidFill>
                <a:srgbClr val="000000"/>
              </a:solidFill>
              <a:latin typeface="Arial"/>
              <a:ea typeface="Arial"/>
              <a:cs typeface="Arial"/>
              <a:sym typeface="Arial"/>
            </a:endParaRPr>
          </a:p>
        </p:txBody>
      </p:sp>
      <p:sp>
        <p:nvSpPr>
          <p:cNvPr id="757" name="Google Shape;757;p21"/>
          <p:cNvSpPr txBox="1"/>
          <p:nvPr/>
        </p:nvSpPr>
        <p:spPr>
          <a:xfrm>
            <a:off x="2193819" y="5228130"/>
            <a:ext cx="75065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Food Security</a:t>
            </a:r>
            <a:endParaRPr sz="1400" b="0" i="0" u="none" strike="noStrike" cap="none">
              <a:solidFill>
                <a:srgbClr val="000000"/>
              </a:solidFill>
              <a:latin typeface="Arial"/>
              <a:ea typeface="Arial"/>
              <a:cs typeface="Arial"/>
              <a:sym typeface="Arial"/>
            </a:endParaRPr>
          </a:p>
        </p:txBody>
      </p:sp>
      <p:sp>
        <p:nvSpPr>
          <p:cNvPr id="758" name="Google Shape;758;p21"/>
          <p:cNvSpPr txBox="1"/>
          <p:nvPr/>
        </p:nvSpPr>
        <p:spPr>
          <a:xfrm>
            <a:off x="3334429" y="5228130"/>
            <a:ext cx="115832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Reliable Transportation</a:t>
            </a:r>
            <a:endParaRPr sz="1400" b="0" i="0" u="none" strike="noStrike" cap="none">
              <a:solidFill>
                <a:srgbClr val="000000"/>
              </a:solidFill>
              <a:latin typeface="Arial"/>
              <a:ea typeface="Arial"/>
              <a:cs typeface="Arial"/>
              <a:sym typeface="Arial"/>
            </a:endParaRPr>
          </a:p>
        </p:txBody>
      </p:sp>
      <p:sp>
        <p:nvSpPr>
          <p:cNvPr id="759" name="Google Shape;759;p21"/>
          <p:cNvSpPr txBox="1"/>
          <p:nvPr/>
        </p:nvSpPr>
        <p:spPr>
          <a:xfrm>
            <a:off x="4707365" y="5228130"/>
            <a:ext cx="92204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Community Safety</a:t>
            </a:r>
            <a:endParaRPr sz="1400" b="0" i="0" u="none" strike="noStrike" cap="none">
              <a:solidFill>
                <a:srgbClr val="000000"/>
              </a:solidFill>
              <a:latin typeface="Arial"/>
              <a:ea typeface="Arial"/>
              <a:cs typeface="Arial"/>
              <a:sym typeface="Arial"/>
            </a:endParaRPr>
          </a:p>
        </p:txBody>
      </p:sp>
      <p:sp>
        <p:nvSpPr>
          <p:cNvPr id="760" name="Google Shape;760;p21"/>
          <p:cNvSpPr txBox="1"/>
          <p:nvPr/>
        </p:nvSpPr>
        <p:spPr>
          <a:xfrm>
            <a:off x="5859318" y="5228130"/>
            <a:ext cx="75065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Health Literacy</a:t>
            </a:r>
            <a:endParaRPr sz="1400" b="0" i="0" u="none" strike="noStrike" cap="none">
              <a:solidFill>
                <a:srgbClr val="000000"/>
              </a:solidFill>
              <a:latin typeface="Arial"/>
              <a:ea typeface="Arial"/>
              <a:cs typeface="Arial"/>
              <a:sym typeface="Arial"/>
            </a:endParaRPr>
          </a:p>
        </p:txBody>
      </p:sp>
      <p:sp>
        <p:nvSpPr>
          <p:cNvPr id="761" name="Google Shape;761;p21"/>
          <p:cNvSpPr txBox="1"/>
          <p:nvPr/>
        </p:nvSpPr>
        <p:spPr>
          <a:xfrm>
            <a:off x="6896944" y="5228130"/>
            <a:ext cx="9625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Social  Engagement</a:t>
            </a:r>
            <a:endParaRPr sz="1400" b="0" i="0" u="none" strike="noStrike" cap="none">
              <a:solidFill>
                <a:srgbClr val="000000"/>
              </a:solidFill>
              <a:latin typeface="Arial"/>
              <a:ea typeface="Arial"/>
              <a:cs typeface="Arial"/>
              <a:sym typeface="Arial"/>
            </a:endParaRPr>
          </a:p>
        </p:txBody>
      </p:sp>
      <p:sp>
        <p:nvSpPr>
          <p:cNvPr id="762" name="Google Shape;762;p21"/>
          <p:cNvSpPr txBox="1"/>
          <p:nvPr/>
        </p:nvSpPr>
        <p:spPr>
          <a:xfrm>
            <a:off x="8146415" y="5228130"/>
            <a:ext cx="75065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Job Security</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23"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769" name="Google Shape;769;p23"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770" name="Google Shape;770;p23"/>
          <p:cNvSpPr txBox="1"/>
          <p:nvPr/>
        </p:nvSpPr>
        <p:spPr>
          <a:xfrm>
            <a:off x="98536" y="608740"/>
            <a:ext cx="9371218" cy="730969"/>
          </a:xfrm>
          <a:prstGeom prst="rect">
            <a:avLst/>
          </a:prstGeom>
          <a:noFill/>
          <a:ln>
            <a:noFill/>
          </a:ln>
        </p:spPr>
        <p:txBody>
          <a:bodyPr spcFirstLastPara="1" wrap="square" lIns="91425" tIns="45700" rIns="91425" bIns="45700" anchor="t" anchorCtr="0">
            <a:spAutoFit/>
          </a:bodyPr>
          <a:lstStyle/>
          <a:p>
            <a:pPr marL="342900" marR="0" lvl="0" indent="-225425" algn="l" rtl="0">
              <a:lnSpc>
                <a:spcPct val="100000"/>
              </a:lnSpc>
              <a:spcBef>
                <a:spcPts val="0"/>
              </a:spcBef>
              <a:spcAft>
                <a:spcPts val="0"/>
              </a:spcAft>
              <a:buClr>
                <a:schemeClr val="accent1"/>
              </a:buClr>
              <a:buSzPts val="1400"/>
              <a:buFont typeface="Arial"/>
              <a:buChar char="•"/>
            </a:pPr>
            <a:r>
              <a:rPr lang="en-US" sz="1400" b="0" i="0" u="none" strike="noStrike" cap="none">
                <a:solidFill>
                  <a:schemeClr val="accent1"/>
                </a:solidFill>
                <a:latin typeface="Calibri"/>
                <a:ea typeface="Calibri"/>
                <a:cs typeface="Calibri"/>
                <a:sym typeface="Calibri"/>
              </a:rPr>
              <a:t>Majority of the respondents with chronic condition(s) consistently ranked Housing security or Food security Reliable transportation as their most pressing social needs.</a:t>
            </a:r>
            <a:endParaRPr sz="1400" b="0" i="0" u="none" strike="noStrike" cap="none">
              <a:solidFill>
                <a:srgbClr val="000000"/>
              </a:solidFill>
              <a:latin typeface="Arial"/>
              <a:ea typeface="Arial"/>
              <a:cs typeface="Arial"/>
              <a:sym typeface="Arial"/>
            </a:endParaRPr>
          </a:p>
          <a:p>
            <a:pPr marL="1361724" marR="0" lvl="2" indent="-273050" algn="l" rtl="0">
              <a:lnSpc>
                <a:spcPct val="100000"/>
              </a:lnSpc>
              <a:spcBef>
                <a:spcPts val="300"/>
              </a:spcBef>
              <a:spcAft>
                <a:spcPts val="0"/>
              </a:spcAft>
              <a:buClr>
                <a:schemeClr val="dk1"/>
              </a:buClr>
              <a:buSzPts val="1100"/>
              <a:buFont typeface="Arial"/>
              <a:buNone/>
            </a:pPr>
            <a:endParaRPr sz="1100" b="0" i="1" u="none" strike="noStrike" cap="none">
              <a:solidFill>
                <a:srgbClr val="7F7F7F"/>
              </a:solidFill>
              <a:latin typeface="Calibri"/>
              <a:ea typeface="Calibri"/>
              <a:cs typeface="Calibri"/>
              <a:sym typeface="Calibri"/>
            </a:endParaRPr>
          </a:p>
        </p:txBody>
      </p:sp>
      <p:sp>
        <p:nvSpPr>
          <p:cNvPr id="771" name="Google Shape;771;p23"/>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Social needs rankings by chronic condition </a:t>
            </a:r>
            <a:endParaRPr sz="1400" b="0" i="0" u="none" strike="noStrike" cap="none">
              <a:solidFill>
                <a:srgbClr val="000000"/>
              </a:solidFill>
              <a:latin typeface="Arial"/>
              <a:ea typeface="Arial"/>
              <a:cs typeface="Arial"/>
              <a:sym typeface="Arial"/>
            </a:endParaRPr>
          </a:p>
        </p:txBody>
      </p:sp>
      <p:sp>
        <p:nvSpPr>
          <p:cNvPr id="772" name="Google Shape;772;p23"/>
          <p:cNvSpPr txBox="1"/>
          <p:nvPr/>
        </p:nvSpPr>
        <p:spPr>
          <a:xfrm>
            <a:off x="338773" y="7291906"/>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FF0000"/>
                </a:solidFill>
                <a:latin typeface="Calibri"/>
                <a:ea typeface="Calibri"/>
                <a:cs typeface="Calibri"/>
                <a:sym typeface="Calibri"/>
              </a:rPr>
              <a:t>Rank the following social needs with 1 being the most pressing need and 7 being the least pressing need.</a:t>
            </a:r>
            <a:endParaRPr sz="1400" b="0" i="0" u="none" strike="noStrike" cap="none" dirty="0">
              <a:solidFill>
                <a:srgbClr val="000000"/>
              </a:solidFill>
              <a:latin typeface="Arial"/>
              <a:ea typeface="Arial"/>
              <a:cs typeface="Arial"/>
              <a:sym typeface="Arial"/>
            </a:endParaRPr>
          </a:p>
        </p:txBody>
      </p:sp>
      <p:sp>
        <p:nvSpPr>
          <p:cNvPr id="773" name="Google Shape;773;p23"/>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=255</a:t>
            </a:r>
            <a:endParaRPr sz="2000" b="0" i="1" u="none" strike="noStrike" cap="none" dirty="0">
              <a:solidFill>
                <a:schemeClr val="dk1"/>
              </a:solidFill>
              <a:latin typeface="Calibri"/>
              <a:ea typeface="Calibri"/>
              <a:cs typeface="Calibri"/>
              <a:sym typeface="Calibri"/>
            </a:endParaRPr>
          </a:p>
        </p:txBody>
      </p:sp>
      <p:graphicFrame>
        <p:nvGraphicFramePr>
          <p:cNvPr id="774" name="Google Shape;774;p23"/>
          <p:cNvGraphicFramePr/>
          <p:nvPr/>
        </p:nvGraphicFramePr>
        <p:xfrm>
          <a:off x="1027249" y="1344784"/>
          <a:ext cx="8104200" cy="5482890"/>
        </p:xfrm>
        <a:graphic>
          <a:graphicData uri="http://schemas.openxmlformats.org/drawingml/2006/table">
            <a:tbl>
              <a:tblPr firstRow="1" bandRow="1">
                <a:noFill/>
                <a:tableStyleId>{1DA2ACA2-0C19-44A1-BBC4-9FDCC44DC8D0}</a:tableStyleId>
              </a:tblPr>
              <a:tblGrid>
                <a:gridCol w="1398600">
                  <a:extLst>
                    <a:ext uri="{9D8B030D-6E8A-4147-A177-3AD203B41FA5}">
                      <a16:colId xmlns:a16="http://schemas.microsoft.com/office/drawing/2014/main" val="20000"/>
                    </a:ext>
                  </a:extLst>
                </a:gridCol>
                <a:gridCol w="832475">
                  <a:extLst>
                    <a:ext uri="{9D8B030D-6E8A-4147-A177-3AD203B41FA5}">
                      <a16:colId xmlns:a16="http://schemas.microsoft.com/office/drawing/2014/main" val="20001"/>
                    </a:ext>
                  </a:extLst>
                </a:gridCol>
                <a:gridCol w="782950">
                  <a:extLst>
                    <a:ext uri="{9D8B030D-6E8A-4147-A177-3AD203B41FA5}">
                      <a16:colId xmlns:a16="http://schemas.microsoft.com/office/drawing/2014/main" val="20002"/>
                    </a:ext>
                  </a:extLst>
                </a:gridCol>
                <a:gridCol w="1148075">
                  <a:extLst>
                    <a:ext uri="{9D8B030D-6E8A-4147-A177-3AD203B41FA5}">
                      <a16:colId xmlns:a16="http://schemas.microsoft.com/office/drawing/2014/main" val="20003"/>
                    </a:ext>
                  </a:extLst>
                </a:gridCol>
                <a:gridCol w="975350">
                  <a:extLst>
                    <a:ext uri="{9D8B030D-6E8A-4147-A177-3AD203B41FA5}">
                      <a16:colId xmlns:a16="http://schemas.microsoft.com/office/drawing/2014/main" val="20004"/>
                    </a:ext>
                  </a:extLst>
                </a:gridCol>
                <a:gridCol w="955050">
                  <a:extLst>
                    <a:ext uri="{9D8B030D-6E8A-4147-A177-3AD203B41FA5}">
                      <a16:colId xmlns:a16="http://schemas.microsoft.com/office/drawing/2014/main" val="20005"/>
                    </a:ext>
                  </a:extLst>
                </a:gridCol>
                <a:gridCol w="1209050">
                  <a:extLst>
                    <a:ext uri="{9D8B030D-6E8A-4147-A177-3AD203B41FA5}">
                      <a16:colId xmlns:a16="http://schemas.microsoft.com/office/drawing/2014/main" val="20006"/>
                    </a:ext>
                  </a:extLst>
                </a:gridCol>
                <a:gridCol w="802650">
                  <a:extLst>
                    <a:ext uri="{9D8B030D-6E8A-4147-A177-3AD203B41FA5}">
                      <a16:colId xmlns:a16="http://schemas.microsoft.com/office/drawing/2014/main" val="20007"/>
                    </a:ext>
                  </a:extLst>
                </a:gridCol>
              </a:tblGrid>
              <a:tr h="152400">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Calibri"/>
                        <a:ea typeface="Calibri"/>
                        <a:cs typeface="Calibri"/>
                        <a:sym typeface="Calibri"/>
                      </a:endParaRPr>
                    </a:p>
                  </a:txBody>
                  <a:tcPr marL="91450" marR="91450" marT="45725" marB="45725">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Housing Security</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Food Security</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Reliable Transportation</a:t>
                      </a:r>
                      <a:endParaRPr sz="1400" u="none" strike="noStrike" cap="none"/>
                    </a:p>
                  </a:txBody>
                  <a:tcPr marL="91450" marR="91450" marT="45725" marB="45725" anchor="b" anchorCtr="1">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Community Safety</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Health Literacy</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Social Engagement</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Job Security</a:t>
                      </a:r>
                      <a:endParaRPr sz="1400" u="none" strike="noStrike" cap="none"/>
                    </a:p>
                  </a:txBody>
                  <a:tcPr marL="91450" marR="91450" marT="45725" marB="45725" anchor="b">
                    <a:solidFill>
                      <a:srgbClr val="8CB3E3"/>
                    </a:solidFill>
                  </a:tcPr>
                </a:tc>
                <a:extLst>
                  <a:ext uri="{0D108BD9-81ED-4DB2-BD59-A6C34878D82A}">
                    <a16:rowId xmlns:a16="http://schemas.microsoft.com/office/drawing/2014/main" val="10000"/>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Asthma</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30%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23%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36%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16%</a:t>
                      </a:r>
                      <a:endParaRPr sz="1400" u="none" strike="noStrike" cap="none"/>
                    </a:p>
                  </a:txBody>
                  <a:tcPr marL="91450" marR="91450" marT="45725" marB="45725" anchor="b"/>
                </a:tc>
                <a:extLst>
                  <a:ext uri="{0D108BD9-81ED-4DB2-BD59-A6C34878D82A}">
                    <a16:rowId xmlns:a16="http://schemas.microsoft.com/office/drawing/2014/main" val="10001"/>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COPD</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34%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20%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36%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12%</a:t>
                      </a:r>
                      <a:endParaRPr sz="1400" u="none" strike="noStrike" cap="none"/>
                    </a:p>
                  </a:txBody>
                  <a:tcPr marL="91450" marR="91450" marT="45725" marB="45725" anchor="b"/>
                </a:tc>
                <a:extLst>
                  <a:ext uri="{0D108BD9-81ED-4DB2-BD59-A6C34878D82A}">
                    <a16:rowId xmlns:a16="http://schemas.microsoft.com/office/drawing/2014/main" val="10002"/>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Depression</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38%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29%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26%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18%</a:t>
                      </a:r>
                      <a:endParaRPr sz="1400" u="none" strike="noStrike" cap="none"/>
                    </a:p>
                  </a:txBody>
                  <a:tcPr marL="91450" marR="91450" marT="45725" marB="45725" anchor="b"/>
                </a:tc>
                <a:extLst>
                  <a:ext uri="{0D108BD9-81ED-4DB2-BD59-A6C34878D82A}">
                    <a16:rowId xmlns:a16="http://schemas.microsoft.com/office/drawing/2014/main" val="10003"/>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Diabetes</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35%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22%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30%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Calibri"/>
                          <a:ea typeface="Calibri"/>
                          <a:cs typeface="Calibri"/>
                          <a:sym typeface="Calibri"/>
                        </a:rPr>
                        <a:t>15%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11%</a:t>
                      </a:r>
                      <a:endParaRPr sz="1400" u="none" strike="noStrike" cap="none"/>
                    </a:p>
                  </a:txBody>
                  <a:tcPr marL="91450" marR="91450" marT="45725" marB="45725" anchor="b"/>
                </a:tc>
                <a:extLst>
                  <a:ext uri="{0D108BD9-81ED-4DB2-BD59-A6C34878D82A}">
                    <a16:rowId xmlns:a16="http://schemas.microsoft.com/office/drawing/2014/main" val="10004"/>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Heart Attack</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29%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33%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15%</a:t>
                      </a:r>
                      <a:endParaRPr sz="1400" u="none" strike="noStrike" cap="none"/>
                    </a:p>
                  </a:txBody>
                  <a:tcPr marL="91450" marR="91450" marT="45725" marB="45725" anchor="b"/>
                </a:tc>
                <a:extLst>
                  <a:ext uri="{0D108BD9-81ED-4DB2-BD59-A6C34878D82A}">
                    <a16:rowId xmlns:a16="http://schemas.microsoft.com/office/drawing/2014/main" val="10005"/>
                  </a:ext>
                </a:extLst>
              </a:tr>
              <a:tr h="4062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Obesity</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42%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28%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27%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17%</a:t>
                      </a:r>
                      <a:endParaRPr sz="1400" u="none" strike="noStrike" cap="none"/>
                    </a:p>
                  </a:txBody>
                  <a:tcPr marL="91450" marR="91450" marT="45725" marB="45725" anchor="b"/>
                </a:tc>
                <a:extLst>
                  <a:ext uri="{0D108BD9-81ED-4DB2-BD59-A6C34878D82A}">
                    <a16:rowId xmlns:a16="http://schemas.microsoft.com/office/drawing/2014/main" val="10006"/>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Opioids</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33%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44%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Calibri"/>
                          <a:ea typeface="Calibri"/>
                          <a:cs typeface="Calibri"/>
                          <a:sym typeface="Calibri"/>
                        </a:rPr>
                        <a:t>15%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20%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9%</a:t>
                      </a:r>
                      <a:endParaRPr sz="1400" u="none" strike="noStrike" cap="none"/>
                    </a:p>
                  </a:txBody>
                  <a:tcPr marL="91450" marR="91450" marT="45725" marB="45725" anchor="b"/>
                </a:tc>
                <a:extLst>
                  <a:ext uri="{0D108BD9-81ED-4DB2-BD59-A6C34878D82A}">
                    <a16:rowId xmlns:a16="http://schemas.microsoft.com/office/drawing/2014/main" val="10007"/>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Cancer</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26%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48%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11%</a:t>
                      </a:r>
                      <a:endParaRPr sz="1400" u="none" strike="noStrike" cap="none"/>
                    </a:p>
                  </a:txBody>
                  <a:tcPr marL="91450" marR="91450" marT="45725" marB="45725" anchor="b"/>
                </a:tc>
                <a:extLst>
                  <a:ext uri="{0D108BD9-81ED-4DB2-BD59-A6C34878D82A}">
                    <a16:rowId xmlns:a16="http://schemas.microsoft.com/office/drawing/2014/main" val="10008"/>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Alzheimer</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20%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40%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25%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Calibri"/>
                          <a:ea typeface="Calibri"/>
                          <a:cs typeface="Calibri"/>
                          <a:sym typeface="Calibri"/>
                        </a:rPr>
                        <a:t>20%</a:t>
                      </a:r>
                      <a:endParaRPr sz="1400" u="none" strike="noStrike" cap="none"/>
                    </a:p>
                  </a:txBody>
                  <a:tcPr marL="91450" marR="91450" marT="45725" marB="45725" anchor="b"/>
                </a:tc>
                <a:extLst>
                  <a:ext uri="{0D108BD9-81ED-4DB2-BD59-A6C34878D82A}">
                    <a16:rowId xmlns:a16="http://schemas.microsoft.com/office/drawing/2014/main" val="10009"/>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High Blood Pressure</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42%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24%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25%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Calibri"/>
                          <a:ea typeface="Calibri"/>
                          <a:cs typeface="Calibri"/>
                          <a:sym typeface="Calibri"/>
                        </a:rPr>
                        <a:t>15%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12%</a:t>
                      </a:r>
                      <a:endParaRPr sz="1400" u="none" strike="noStrike" cap="none"/>
                    </a:p>
                  </a:txBody>
                  <a:tcPr marL="91450" marR="91450" marT="45725" marB="45725" anchor="b"/>
                </a:tc>
                <a:extLst>
                  <a:ext uri="{0D108BD9-81ED-4DB2-BD59-A6C34878D82A}">
                    <a16:rowId xmlns:a16="http://schemas.microsoft.com/office/drawing/2014/main" val="10010"/>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High Blood Cholesterol</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41%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26%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25%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14%</a:t>
                      </a:r>
                      <a:endParaRPr sz="1400" u="none" strike="noStrike" cap="none"/>
                    </a:p>
                  </a:txBody>
                  <a:tcPr marL="91450" marR="91450" marT="45725" marB="45725" anchor="b"/>
                </a:tc>
                <a:extLst>
                  <a:ext uri="{0D108BD9-81ED-4DB2-BD59-A6C34878D82A}">
                    <a16:rowId xmlns:a16="http://schemas.microsoft.com/office/drawing/2014/main" val="10011"/>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Cerebrovascular Disease</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25%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23%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538CD5"/>
                          </a:solidFill>
                          <a:latin typeface="Calibri"/>
                          <a:ea typeface="Calibri"/>
                          <a:cs typeface="Calibri"/>
                          <a:sym typeface="Calibri"/>
                        </a:rPr>
                        <a:t>29%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27%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12%</a:t>
                      </a:r>
                      <a:endParaRPr sz="1400" u="none" strike="noStrike" cap="none"/>
                    </a:p>
                  </a:txBody>
                  <a:tcPr marL="91450" marR="91450" marT="45725" marB="45725" anchor="b"/>
                </a:tc>
                <a:extLst>
                  <a:ext uri="{0D108BD9-81ED-4DB2-BD59-A6C34878D82A}">
                    <a16:rowId xmlns:a16="http://schemas.microsoft.com/office/drawing/2014/main" val="10012"/>
                  </a:ext>
                </a:extLst>
              </a:tr>
            </a:tbl>
          </a:graphicData>
        </a:graphic>
      </p:graphicFrame>
      <p:sp>
        <p:nvSpPr>
          <p:cNvPr id="775" name="Google Shape;775;p23"/>
          <p:cNvSpPr txBox="1"/>
          <p:nvPr/>
        </p:nvSpPr>
        <p:spPr>
          <a:xfrm>
            <a:off x="987698" y="6961772"/>
            <a:ext cx="57994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Percentages in the table represents respondents who responded with </a:t>
            </a:r>
            <a:r>
              <a:rPr lang="en-US" sz="800" b="1" i="0" u="none" strike="noStrike" cap="none">
                <a:solidFill>
                  <a:schemeClr val="dk1"/>
                </a:solidFill>
                <a:latin typeface="Calibri"/>
                <a:ea typeface="Calibri"/>
                <a:cs typeface="Calibri"/>
                <a:sym typeface="Calibri"/>
              </a:rPr>
              <a:t>1 (most pressing need) only</a:t>
            </a:r>
            <a:r>
              <a:rPr lang="en-US" sz="800" b="0" i="0" u="none" strike="noStrike" cap="none">
                <a:solidFill>
                  <a:schemeClr val="dk1"/>
                </a:solidFill>
                <a:latin typeface="Calibri"/>
                <a:ea typeface="Calibri"/>
                <a:cs typeface="Calibri"/>
                <a:sym typeface="Calibri"/>
              </a:rPr>
              <a:t>. </a:t>
            </a:r>
            <a:r>
              <a:rPr lang="en-US" sz="800" b="1" i="0" u="none" strike="noStrike" cap="none">
                <a:solidFill>
                  <a:srgbClr val="538CD5"/>
                </a:solidFill>
                <a:latin typeface="Calibri"/>
                <a:ea typeface="Calibri"/>
                <a:cs typeface="Calibri"/>
                <a:sym typeface="Calibri"/>
              </a:rPr>
              <a:t>Blue</a:t>
            </a:r>
            <a:r>
              <a:rPr lang="en-US" sz="800" b="0" i="0" u="none" strike="noStrike" cap="none">
                <a:solidFill>
                  <a:srgbClr val="538CD5"/>
                </a:solidFill>
                <a:latin typeface="Calibri"/>
                <a:ea typeface="Calibri"/>
                <a:cs typeface="Calibri"/>
                <a:sym typeface="Calibri"/>
              </a:rPr>
              <a:t> </a:t>
            </a:r>
            <a:r>
              <a:rPr lang="en-US" sz="800" b="0" i="0" u="none" strike="noStrike" cap="none">
                <a:solidFill>
                  <a:schemeClr val="dk1"/>
                </a:solidFill>
                <a:latin typeface="Calibri"/>
                <a:ea typeface="Calibri"/>
                <a:cs typeface="Calibri"/>
                <a:sym typeface="Calibri"/>
              </a:rPr>
              <a:t>values means the most pressing social need among a specific chronic condition while </a:t>
            </a:r>
            <a:r>
              <a:rPr lang="en-US" sz="800" b="1" i="0" u="none" strike="noStrike" cap="none">
                <a:solidFill>
                  <a:srgbClr val="FF0000"/>
                </a:solidFill>
                <a:latin typeface="Calibri"/>
                <a:ea typeface="Calibri"/>
                <a:cs typeface="Calibri"/>
                <a:sym typeface="Calibri"/>
              </a:rPr>
              <a:t>red</a:t>
            </a:r>
            <a:r>
              <a:rPr lang="en-US" sz="800" b="0" i="0" u="none" strike="noStrike" cap="none">
                <a:solidFill>
                  <a:schemeClr val="dk1"/>
                </a:solidFill>
                <a:latin typeface="Calibri"/>
                <a:ea typeface="Calibri"/>
                <a:cs typeface="Calibri"/>
                <a:sym typeface="Calibri"/>
              </a:rPr>
              <a:t> is the second most pressing social need  </a:t>
            </a:r>
            <a:endParaRPr sz="1400" b="0" i="0" u="none" strike="noStrike" cap="none">
              <a:solidFill>
                <a:srgbClr val="000000"/>
              </a:solidFill>
              <a:latin typeface="Arial"/>
              <a:ea typeface="Arial"/>
              <a:cs typeface="Arial"/>
              <a:sym typeface="Arial"/>
            </a:endParaRPr>
          </a:p>
        </p:txBody>
      </p:sp>
      <p:sp>
        <p:nvSpPr>
          <p:cNvPr id="776" name="Google Shape;776;p23"/>
          <p:cNvSpPr txBox="1"/>
          <p:nvPr/>
        </p:nvSpPr>
        <p:spPr>
          <a:xfrm>
            <a:off x="449941" y="4750352"/>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N=26</a:t>
            </a:r>
            <a:endParaRPr sz="1400" b="0" i="0" u="none" strike="noStrike" cap="none">
              <a:solidFill>
                <a:srgbClr val="000000"/>
              </a:solidFill>
              <a:latin typeface="Arial"/>
              <a:ea typeface="Arial"/>
              <a:cs typeface="Arial"/>
              <a:sym typeface="Arial"/>
            </a:endParaRPr>
          </a:p>
        </p:txBody>
      </p:sp>
      <p:sp>
        <p:nvSpPr>
          <p:cNvPr id="777" name="Google Shape;777;p23"/>
          <p:cNvSpPr txBox="1"/>
          <p:nvPr/>
        </p:nvSpPr>
        <p:spPr>
          <a:xfrm>
            <a:off x="449941" y="5207552"/>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N=5</a:t>
            </a:r>
            <a:endParaRPr sz="1400" b="0" i="0" u="none" strike="noStrike" cap="none">
              <a:solidFill>
                <a:srgbClr val="000000"/>
              </a:solidFill>
              <a:latin typeface="Arial"/>
              <a:ea typeface="Arial"/>
              <a:cs typeface="Arial"/>
              <a:sym typeface="Arial"/>
            </a:endParaRPr>
          </a:p>
        </p:txBody>
      </p:sp>
      <p:sp>
        <p:nvSpPr>
          <p:cNvPr id="778" name="Google Shape;778;p23"/>
          <p:cNvSpPr txBox="1"/>
          <p:nvPr/>
        </p:nvSpPr>
        <p:spPr>
          <a:xfrm>
            <a:off x="449941" y="5599914"/>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N=112</a:t>
            </a:r>
            <a:endParaRPr sz="1400" b="0" i="0" u="none" strike="noStrike" cap="none">
              <a:solidFill>
                <a:srgbClr val="000000"/>
              </a:solidFill>
              <a:latin typeface="Arial"/>
              <a:ea typeface="Arial"/>
              <a:cs typeface="Arial"/>
              <a:sym typeface="Arial"/>
            </a:endParaRPr>
          </a:p>
        </p:txBody>
      </p:sp>
      <p:sp>
        <p:nvSpPr>
          <p:cNvPr id="779" name="Google Shape;779;p23"/>
          <p:cNvSpPr txBox="1"/>
          <p:nvPr/>
        </p:nvSpPr>
        <p:spPr>
          <a:xfrm>
            <a:off x="449941" y="6057114"/>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N=91</a:t>
            </a:r>
            <a:endParaRPr sz="1400" b="0" i="0" u="none" strike="noStrike" cap="none">
              <a:solidFill>
                <a:srgbClr val="000000"/>
              </a:solidFill>
              <a:latin typeface="Arial"/>
              <a:ea typeface="Arial"/>
              <a:cs typeface="Arial"/>
              <a:sym typeface="Arial"/>
            </a:endParaRPr>
          </a:p>
        </p:txBody>
      </p:sp>
      <p:sp>
        <p:nvSpPr>
          <p:cNvPr id="780" name="Google Shape;780;p23"/>
          <p:cNvSpPr txBox="1"/>
          <p:nvPr/>
        </p:nvSpPr>
        <p:spPr>
          <a:xfrm>
            <a:off x="449941" y="6559283"/>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N=17</a:t>
            </a:r>
            <a:endParaRPr sz="1400" b="0" i="0" u="none" strike="noStrike" cap="none">
              <a:solidFill>
                <a:srgbClr val="000000"/>
              </a:solidFill>
              <a:latin typeface="Arial"/>
              <a:ea typeface="Arial"/>
              <a:cs typeface="Arial"/>
              <a:sym typeface="Arial"/>
            </a:endParaRPr>
          </a:p>
        </p:txBody>
      </p:sp>
      <p:sp>
        <p:nvSpPr>
          <p:cNvPr id="781" name="Google Shape;781;p23"/>
          <p:cNvSpPr txBox="1"/>
          <p:nvPr/>
        </p:nvSpPr>
        <p:spPr>
          <a:xfrm>
            <a:off x="439059" y="3611800"/>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N=39</a:t>
            </a:r>
            <a:endParaRPr sz="1400" b="0" i="0" u="none" strike="noStrike" cap="none">
              <a:solidFill>
                <a:srgbClr val="000000"/>
              </a:solidFill>
              <a:latin typeface="Arial"/>
              <a:ea typeface="Arial"/>
              <a:cs typeface="Arial"/>
              <a:sym typeface="Arial"/>
            </a:endParaRPr>
          </a:p>
        </p:txBody>
      </p:sp>
      <p:sp>
        <p:nvSpPr>
          <p:cNvPr id="782" name="Google Shape;782;p23"/>
          <p:cNvSpPr txBox="1"/>
          <p:nvPr/>
        </p:nvSpPr>
        <p:spPr>
          <a:xfrm>
            <a:off x="439059" y="3988885"/>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N=75</a:t>
            </a:r>
            <a:endParaRPr sz="1400" b="0" i="0" u="none" strike="noStrike" cap="none">
              <a:solidFill>
                <a:srgbClr val="000000"/>
              </a:solidFill>
              <a:latin typeface="Arial"/>
              <a:ea typeface="Arial"/>
              <a:cs typeface="Arial"/>
              <a:sym typeface="Arial"/>
            </a:endParaRPr>
          </a:p>
        </p:txBody>
      </p:sp>
      <p:sp>
        <p:nvSpPr>
          <p:cNvPr id="783" name="Google Shape;783;p23"/>
          <p:cNvSpPr txBox="1"/>
          <p:nvPr/>
        </p:nvSpPr>
        <p:spPr>
          <a:xfrm>
            <a:off x="444500" y="4372117"/>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N=28</a:t>
            </a:r>
            <a:endParaRPr sz="1400" b="0" i="0" u="none" strike="noStrike" cap="none">
              <a:solidFill>
                <a:srgbClr val="000000"/>
              </a:solidFill>
              <a:latin typeface="Arial"/>
              <a:ea typeface="Arial"/>
              <a:cs typeface="Arial"/>
              <a:sym typeface="Arial"/>
            </a:endParaRPr>
          </a:p>
        </p:txBody>
      </p:sp>
      <p:sp>
        <p:nvSpPr>
          <p:cNvPr id="784" name="Google Shape;784;p23"/>
          <p:cNvSpPr txBox="1"/>
          <p:nvPr/>
        </p:nvSpPr>
        <p:spPr>
          <a:xfrm>
            <a:off x="439059" y="1959238"/>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N=83</a:t>
            </a:r>
            <a:endParaRPr sz="1400" b="0" i="0" u="none" strike="noStrike" cap="none">
              <a:solidFill>
                <a:srgbClr val="000000"/>
              </a:solidFill>
              <a:latin typeface="Arial"/>
              <a:ea typeface="Arial"/>
              <a:cs typeface="Arial"/>
              <a:sym typeface="Arial"/>
            </a:endParaRPr>
          </a:p>
        </p:txBody>
      </p:sp>
      <p:sp>
        <p:nvSpPr>
          <p:cNvPr id="785" name="Google Shape;785;p23"/>
          <p:cNvSpPr txBox="1"/>
          <p:nvPr/>
        </p:nvSpPr>
        <p:spPr>
          <a:xfrm>
            <a:off x="439059" y="2339396"/>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N=64</a:t>
            </a:r>
            <a:endParaRPr sz="1400" b="0" i="0" u="none" strike="noStrike" cap="none">
              <a:solidFill>
                <a:srgbClr val="000000"/>
              </a:solidFill>
              <a:latin typeface="Arial"/>
              <a:ea typeface="Arial"/>
              <a:cs typeface="Arial"/>
              <a:sym typeface="Arial"/>
            </a:endParaRPr>
          </a:p>
        </p:txBody>
      </p:sp>
      <p:sp>
        <p:nvSpPr>
          <p:cNvPr id="786" name="Google Shape;786;p23"/>
          <p:cNvSpPr txBox="1"/>
          <p:nvPr/>
        </p:nvSpPr>
        <p:spPr>
          <a:xfrm>
            <a:off x="439059" y="2771234"/>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N=137</a:t>
            </a:r>
            <a:endParaRPr sz="1400" b="0" i="0" u="none" strike="noStrike" cap="none">
              <a:solidFill>
                <a:srgbClr val="000000"/>
              </a:solidFill>
              <a:latin typeface="Arial"/>
              <a:ea typeface="Arial"/>
              <a:cs typeface="Arial"/>
              <a:sym typeface="Arial"/>
            </a:endParaRPr>
          </a:p>
        </p:txBody>
      </p:sp>
      <p:sp>
        <p:nvSpPr>
          <p:cNvPr id="787" name="Google Shape;787;p23"/>
          <p:cNvSpPr txBox="1"/>
          <p:nvPr/>
        </p:nvSpPr>
        <p:spPr>
          <a:xfrm>
            <a:off x="439059" y="3151392"/>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N=81</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24"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793" name="Google Shape;793;p24"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794" name="Google Shape;794;p24"/>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dirty="0" smtClean="0">
                <a:solidFill>
                  <a:srgbClr val="7F7F7F"/>
                </a:solidFill>
                <a:latin typeface="Calibri"/>
                <a:ea typeface="Calibri"/>
                <a:cs typeface="Calibri"/>
                <a:sym typeface="Calibri"/>
              </a:rPr>
              <a:t>Clustering of unmet social need- Diagnosed vs Non-diagnosed</a:t>
            </a:r>
            <a:endParaRPr sz="1400" b="0" i="0" u="none" strike="noStrike" cap="none" dirty="0">
              <a:solidFill>
                <a:srgbClr val="000000"/>
              </a:solidFill>
              <a:latin typeface="Arial"/>
              <a:ea typeface="Arial"/>
              <a:cs typeface="Arial"/>
              <a:sym typeface="Arial"/>
            </a:endParaRPr>
          </a:p>
        </p:txBody>
      </p:sp>
      <p:sp>
        <p:nvSpPr>
          <p:cNvPr id="796" name="Google Shape;796;p24"/>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=412</a:t>
            </a:r>
            <a:endParaRPr sz="2000" b="0" i="1" u="none" strike="noStrike" cap="none" dirty="0">
              <a:solidFill>
                <a:schemeClr val="dk1"/>
              </a:solidFill>
              <a:latin typeface="Calibri"/>
              <a:ea typeface="Calibri"/>
              <a:cs typeface="Calibri"/>
              <a:sym typeface="Calibri"/>
            </a:endParaRPr>
          </a:p>
        </p:txBody>
      </p:sp>
      <p:cxnSp>
        <p:nvCxnSpPr>
          <p:cNvPr id="3" name="Straight Connector 2"/>
          <p:cNvCxnSpPr/>
          <p:nvPr/>
        </p:nvCxnSpPr>
        <p:spPr>
          <a:xfrm>
            <a:off x="1848678" y="894522"/>
            <a:ext cx="0" cy="48304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848679" y="5713814"/>
            <a:ext cx="6857999" cy="2408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156791" y="5834270"/>
            <a:ext cx="1967948" cy="369332"/>
          </a:xfrm>
          <a:prstGeom prst="rect">
            <a:avLst/>
          </a:prstGeom>
          <a:noFill/>
        </p:spPr>
        <p:txBody>
          <a:bodyPr wrap="square" rtlCol="0">
            <a:spAutoFit/>
          </a:bodyPr>
          <a:lstStyle/>
          <a:p>
            <a:r>
              <a:rPr lang="en-US" sz="1800" b="1" dirty="0" smtClean="0">
                <a:solidFill>
                  <a:schemeClr val="bg1">
                    <a:lumMod val="50000"/>
                  </a:schemeClr>
                </a:solidFill>
                <a:latin typeface="Calibri" panose="020F0502020204030204" pitchFamily="34" charset="0"/>
                <a:cs typeface="Calibri" panose="020F0502020204030204" pitchFamily="34" charset="0"/>
              </a:rPr>
              <a:t>Non-diagnosed</a:t>
            </a:r>
            <a:endParaRPr lang="en-US" sz="1800" b="1" dirty="0">
              <a:solidFill>
                <a:schemeClr val="bg1">
                  <a:lumMod val="50000"/>
                </a:schemeClr>
              </a:solidFill>
              <a:latin typeface="Calibri" panose="020F0502020204030204" pitchFamily="34" charset="0"/>
              <a:cs typeface="Calibri" panose="020F0502020204030204" pitchFamily="34" charset="0"/>
            </a:endParaRPr>
          </a:p>
        </p:txBody>
      </p:sp>
      <p:sp>
        <p:nvSpPr>
          <p:cNvPr id="122" name="TextBox 121"/>
          <p:cNvSpPr txBox="1"/>
          <p:nvPr/>
        </p:nvSpPr>
        <p:spPr>
          <a:xfrm>
            <a:off x="6738730" y="5834270"/>
            <a:ext cx="1967948" cy="369332"/>
          </a:xfrm>
          <a:prstGeom prst="rect">
            <a:avLst/>
          </a:prstGeom>
          <a:noFill/>
        </p:spPr>
        <p:txBody>
          <a:bodyPr wrap="square" rtlCol="0">
            <a:spAutoFit/>
          </a:bodyPr>
          <a:lstStyle/>
          <a:p>
            <a:r>
              <a:rPr lang="en-US" sz="1800" b="1" dirty="0">
                <a:solidFill>
                  <a:schemeClr val="bg2">
                    <a:lumMod val="60000"/>
                    <a:lumOff val="40000"/>
                  </a:schemeClr>
                </a:solidFill>
                <a:latin typeface="Calibri" panose="020F0502020204030204" pitchFamily="34" charset="0"/>
                <a:cs typeface="Calibri" panose="020F0502020204030204" pitchFamily="34" charset="0"/>
              </a:rPr>
              <a:t>D</a:t>
            </a:r>
            <a:r>
              <a:rPr lang="en-US" sz="1800" b="1" dirty="0" smtClean="0">
                <a:solidFill>
                  <a:schemeClr val="bg2">
                    <a:lumMod val="60000"/>
                    <a:lumOff val="40000"/>
                  </a:schemeClr>
                </a:solidFill>
                <a:latin typeface="Calibri" panose="020F0502020204030204" pitchFamily="34" charset="0"/>
                <a:cs typeface="Calibri" panose="020F0502020204030204" pitchFamily="34" charset="0"/>
              </a:rPr>
              <a:t>iagnosed</a:t>
            </a:r>
            <a:endParaRPr lang="en-US" sz="1800" b="1" dirty="0">
              <a:solidFill>
                <a:schemeClr val="bg2">
                  <a:lumMod val="60000"/>
                  <a:lumOff val="40000"/>
                </a:schemeClr>
              </a:solidFill>
              <a:latin typeface="Calibri" panose="020F0502020204030204" pitchFamily="34" charset="0"/>
              <a:cs typeface="Calibri" panose="020F0502020204030204" pitchFamily="34" charset="0"/>
            </a:endParaRPr>
          </a:p>
        </p:txBody>
      </p:sp>
      <p:sp>
        <p:nvSpPr>
          <p:cNvPr id="71" name="Oval 70"/>
          <p:cNvSpPr/>
          <p:nvPr/>
        </p:nvSpPr>
        <p:spPr>
          <a:xfrm rot="3520709">
            <a:off x="2504668" y="3043628"/>
            <a:ext cx="1463270" cy="2534806"/>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oogle Shape;750;p21"/>
          <p:cNvPicPr preferRelativeResize="0"/>
          <p:nvPr/>
        </p:nvPicPr>
        <p:blipFill rotWithShape="1">
          <a:blip r:embed="rId3">
            <a:alphaModFix/>
          </a:blip>
          <a:srcRect/>
          <a:stretch/>
        </p:blipFill>
        <p:spPr>
          <a:xfrm>
            <a:off x="3433936" y="4085389"/>
            <a:ext cx="466713" cy="479991"/>
          </a:xfrm>
          <a:prstGeom prst="rect">
            <a:avLst/>
          </a:prstGeom>
          <a:noFill/>
          <a:ln>
            <a:noFill/>
          </a:ln>
        </p:spPr>
      </p:pic>
      <p:pic>
        <p:nvPicPr>
          <p:cNvPr id="126" name="Google Shape;753;p21"/>
          <p:cNvPicPr preferRelativeResize="0"/>
          <p:nvPr/>
        </p:nvPicPr>
        <p:blipFill rotWithShape="1">
          <a:blip r:embed="rId4">
            <a:alphaModFix/>
          </a:blip>
          <a:srcRect/>
          <a:stretch/>
        </p:blipFill>
        <p:spPr>
          <a:xfrm rot="-572891">
            <a:off x="2664618" y="3977209"/>
            <a:ext cx="605500" cy="583582"/>
          </a:xfrm>
          <a:prstGeom prst="rect">
            <a:avLst/>
          </a:prstGeom>
          <a:noFill/>
          <a:ln>
            <a:noFill/>
          </a:ln>
        </p:spPr>
      </p:pic>
      <p:pic>
        <p:nvPicPr>
          <p:cNvPr id="127" name="Google Shape;754;p21" descr="Image result for cartoon house image in black and white">
            <a:hlinkClick r:id="rId5" action="ppaction://hlinksldjump"/>
          </p:cNvPr>
          <p:cNvPicPr preferRelativeResize="0"/>
          <p:nvPr/>
        </p:nvPicPr>
        <p:blipFill rotWithShape="1">
          <a:blip r:embed="rId6">
            <a:alphaModFix/>
          </a:blip>
          <a:srcRect/>
          <a:stretch/>
        </p:blipFill>
        <p:spPr>
          <a:xfrm>
            <a:off x="3382707" y="3478920"/>
            <a:ext cx="546718" cy="606469"/>
          </a:xfrm>
          <a:prstGeom prst="rect">
            <a:avLst/>
          </a:prstGeom>
          <a:noFill/>
          <a:ln>
            <a:noFill/>
          </a:ln>
        </p:spPr>
      </p:pic>
      <p:pic>
        <p:nvPicPr>
          <p:cNvPr id="128" name="Google Shape;755;p21" descr="Image result for social support cartoon images in black and white"/>
          <p:cNvPicPr preferRelativeResize="0"/>
          <p:nvPr/>
        </p:nvPicPr>
        <p:blipFill rotWithShape="1">
          <a:blip r:embed="rId7">
            <a:alphaModFix/>
          </a:blip>
          <a:srcRect/>
          <a:stretch/>
        </p:blipFill>
        <p:spPr>
          <a:xfrm>
            <a:off x="2620410" y="4626096"/>
            <a:ext cx="591425" cy="478422"/>
          </a:xfrm>
          <a:prstGeom prst="rect">
            <a:avLst/>
          </a:prstGeom>
          <a:noFill/>
          <a:ln>
            <a:noFill/>
          </a:ln>
        </p:spPr>
      </p:pic>
      <p:sp>
        <p:nvSpPr>
          <p:cNvPr id="77" name="TextBox 76"/>
          <p:cNvSpPr txBox="1"/>
          <p:nvPr/>
        </p:nvSpPr>
        <p:spPr>
          <a:xfrm>
            <a:off x="1590261" y="3276288"/>
            <a:ext cx="258417" cy="307777"/>
          </a:xfrm>
          <a:prstGeom prst="rect">
            <a:avLst/>
          </a:prstGeom>
          <a:noFill/>
        </p:spPr>
        <p:txBody>
          <a:bodyPr wrap="square" rtlCol="0">
            <a:spAutoFit/>
          </a:bodyPr>
          <a:lstStyle/>
          <a:p>
            <a:r>
              <a:rPr lang="en-US" dirty="0" smtClean="0"/>
              <a:t>2</a:t>
            </a:r>
            <a:endParaRPr lang="en-US" dirty="0"/>
          </a:p>
        </p:txBody>
      </p:sp>
      <p:sp>
        <p:nvSpPr>
          <p:cNvPr id="79" name="TextBox 78"/>
          <p:cNvSpPr txBox="1"/>
          <p:nvPr/>
        </p:nvSpPr>
        <p:spPr>
          <a:xfrm>
            <a:off x="1602431" y="835858"/>
            <a:ext cx="246247" cy="307777"/>
          </a:xfrm>
          <a:prstGeom prst="rect">
            <a:avLst/>
          </a:prstGeom>
          <a:noFill/>
        </p:spPr>
        <p:txBody>
          <a:bodyPr wrap="square" rtlCol="0">
            <a:spAutoFit/>
          </a:bodyPr>
          <a:lstStyle/>
          <a:p>
            <a:r>
              <a:rPr lang="en-US" dirty="0"/>
              <a:t>5</a:t>
            </a:r>
          </a:p>
        </p:txBody>
      </p:sp>
      <p:pic>
        <p:nvPicPr>
          <p:cNvPr id="138" name="Google Shape;754;p21" descr="Image result for cartoon house image in black and white">
            <a:hlinkClick r:id="rId5" action="ppaction://hlinksldjump"/>
          </p:cNvPr>
          <p:cNvPicPr preferRelativeResize="0"/>
          <p:nvPr/>
        </p:nvPicPr>
        <p:blipFill rotWithShape="1">
          <a:blip r:embed="rId6">
            <a:alphaModFix/>
          </a:blip>
          <a:srcRect/>
          <a:stretch/>
        </p:blipFill>
        <p:spPr>
          <a:xfrm>
            <a:off x="7842323" y="1221289"/>
            <a:ext cx="546718" cy="606469"/>
          </a:xfrm>
          <a:prstGeom prst="rect">
            <a:avLst/>
          </a:prstGeom>
          <a:noFill/>
          <a:ln>
            <a:noFill/>
          </a:ln>
        </p:spPr>
      </p:pic>
      <p:sp>
        <p:nvSpPr>
          <p:cNvPr id="139" name="Oval 138"/>
          <p:cNvSpPr/>
          <p:nvPr/>
        </p:nvSpPr>
        <p:spPr>
          <a:xfrm rot="3572655">
            <a:off x="6848779" y="841552"/>
            <a:ext cx="1463270" cy="2534806"/>
          </a:xfrm>
          <a:prstGeom prst="ellipse">
            <a:avLst/>
          </a:prstGeom>
          <a:noFill/>
          <a:ln w="285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Google Shape;750;p21"/>
          <p:cNvPicPr preferRelativeResize="0"/>
          <p:nvPr/>
        </p:nvPicPr>
        <p:blipFill rotWithShape="1">
          <a:blip r:embed="rId3">
            <a:alphaModFix/>
          </a:blip>
          <a:srcRect/>
          <a:stretch/>
        </p:blipFill>
        <p:spPr>
          <a:xfrm>
            <a:off x="7786667" y="1871710"/>
            <a:ext cx="466713" cy="479991"/>
          </a:xfrm>
          <a:prstGeom prst="rect">
            <a:avLst/>
          </a:prstGeom>
          <a:noFill/>
          <a:ln>
            <a:noFill/>
          </a:ln>
        </p:spPr>
      </p:pic>
      <p:pic>
        <p:nvPicPr>
          <p:cNvPr id="141" name="Google Shape;753;p21"/>
          <p:cNvPicPr preferRelativeResize="0"/>
          <p:nvPr/>
        </p:nvPicPr>
        <p:blipFill rotWithShape="1">
          <a:blip r:embed="rId4">
            <a:alphaModFix/>
          </a:blip>
          <a:srcRect/>
          <a:stretch/>
        </p:blipFill>
        <p:spPr>
          <a:xfrm rot="-572891">
            <a:off x="7017349" y="1763530"/>
            <a:ext cx="605500" cy="583582"/>
          </a:xfrm>
          <a:prstGeom prst="rect">
            <a:avLst/>
          </a:prstGeom>
          <a:noFill/>
          <a:ln>
            <a:noFill/>
          </a:ln>
        </p:spPr>
      </p:pic>
      <p:pic>
        <p:nvPicPr>
          <p:cNvPr id="142" name="Google Shape;755;p21" descr="Image result for social support cartoon images in black and white"/>
          <p:cNvPicPr preferRelativeResize="0"/>
          <p:nvPr/>
        </p:nvPicPr>
        <p:blipFill rotWithShape="1">
          <a:blip r:embed="rId7">
            <a:alphaModFix/>
          </a:blip>
          <a:srcRect/>
          <a:stretch/>
        </p:blipFill>
        <p:spPr>
          <a:xfrm>
            <a:off x="6973141" y="2412417"/>
            <a:ext cx="591425" cy="478422"/>
          </a:xfrm>
          <a:prstGeom prst="rect">
            <a:avLst/>
          </a:prstGeom>
          <a:noFill/>
          <a:ln>
            <a:noFill/>
          </a:ln>
        </p:spPr>
      </p:pic>
      <p:sp>
        <p:nvSpPr>
          <p:cNvPr id="84" name="TextBox 83"/>
          <p:cNvSpPr txBox="1"/>
          <p:nvPr/>
        </p:nvSpPr>
        <p:spPr>
          <a:xfrm rot="16200000">
            <a:off x="493301" y="2802809"/>
            <a:ext cx="1568685" cy="307777"/>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Average mean </a:t>
            </a:r>
            <a:endParaRPr lang="en-US" dirty="0">
              <a:latin typeface="Calibri" panose="020F0502020204030204" pitchFamily="34" charset="0"/>
              <a:cs typeface="Calibri" panose="020F0502020204030204" pitchFamily="34" charset="0"/>
            </a:endParaRPr>
          </a:p>
        </p:txBody>
      </p:sp>
      <p:sp>
        <p:nvSpPr>
          <p:cNvPr id="2" name="TextBox 1"/>
          <p:cNvSpPr txBox="1"/>
          <p:nvPr/>
        </p:nvSpPr>
        <p:spPr>
          <a:xfrm>
            <a:off x="1431533" y="6606434"/>
            <a:ext cx="6172200" cy="677108"/>
          </a:xfrm>
          <a:prstGeom prst="rect">
            <a:avLst/>
          </a:prstGeom>
          <a:noFill/>
        </p:spPr>
        <p:txBody>
          <a:bodyPr wrap="square" rtlCol="0">
            <a:spAutoFit/>
          </a:bodyPr>
          <a:lstStyle/>
          <a:p>
            <a:r>
              <a:rPr lang="en-US" sz="1200" dirty="0" smtClean="0">
                <a:solidFill>
                  <a:schemeClr val="bg2">
                    <a:lumMod val="60000"/>
                    <a:lumOff val="40000"/>
                  </a:schemeClr>
                </a:solidFill>
                <a:latin typeface="Calibri" panose="020F0502020204030204" pitchFamily="34" charset="0"/>
                <a:cs typeface="Calibri" panose="020F0502020204030204" pitchFamily="34" charset="0"/>
              </a:rPr>
              <a:t>*Respondent with chronic condition(s) are </a:t>
            </a:r>
            <a:r>
              <a:rPr lang="en-US" b="1" dirty="0" smtClean="0">
                <a:solidFill>
                  <a:schemeClr val="bg2">
                    <a:lumMod val="60000"/>
                    <a:lumOff val="40000"/>
                  </a:schemeClr>
                </a:solidFill>
                <a:latin typeface="Calibri" panose="020F0502020204030204" pitchFamily="34" charset="0"/>
                <a:cs typeface="Calibri" panose="020F0502020204030204" pitchFamily="34" charset="0"/>
              </a:rPr>
              <a:t>2.5x</a:t>
            </a:r>
            <a:r>
              <a:rPr lang="en-US" sz="1200" dirty="0" smtClean="0">
                <a:solidFill>
                  <a:schemeClr val="bg2">
                    <a:lumMod val="60000"/>
                    <a:lumOff val="40000"/>
                  </a:schemeClr>
                </a:solidFill>
                <a:latin typeface="Calibri" panose="020F0502020204030204" pitchFamily="34" charset="0"/>
                <a:cs typeface="Calibri" panose="020F0502020204030204" pitchFamily="34" charset="0"/>
              </a:rPr>
              <a:t> more likely to report unmet housing security, food security, reliable transportation and social engagement need than those without any chronic condition</a:t>
            </a:r>
            <a:endParaRPr lang="en-US" sz="1200" dirty="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437333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25"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20" name="Google Shape;820;p25"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21" name="Google Shape;821;p25"/>
          <p:cNvSpPr txBox="1"/>
          <p:nvPr/>
        </p:nvSpPr>
        <p:spPr>
          <a:xfrm>
            <a:off x="164997" y="735931"/>
            <a:ext cx="9371218" cy="738664"/>
          </a:xfrm>
          <a:prstGeom prst="rect">
            <a:avLst/>
          </a:prstGeom>
          <a:noFill/>
          <a:ln>
            <a:noFill/>
          </a:ln>
        </p:spPr>
        <p:txBody>
          <a:bodyPr spcFirstLastPara="1" wrap="square" lIns="91425" tIns="45700" rIns="91425" bIns="45700" anchor="t" anchorCtr="0">
            <a:spAutoFit/>
          </a:bodyPr>
          <a:lstStyle/>
          <a:p>
            <a:pPr marL="626887" marR="0" lvl="1" indent="0" algn="l" rtl="0">
              <a:lnSpc>
                <a:spcPct val="100000"/>
              </a:lnSpc>
              <a:spcBef>
                <a:spcPts val="0"/>
              </a:spcBef>
              <a:spcAft>
                <a:spcPts val="0"/>
              </a:spcAft>
              <a:buClr>
                <a:srgbClr val="000000"/>
              </a:buClr>
              <a:buSzPts val="1300"/>
              <a:buFont typeface="Arial"/>
              <a:buNone/>
            </a:pPr>
            <a:endParaRPr sz="1300" b="0" i="1" u="none" strike="noStrike" cap="none">
              <a:solidFill>
                <a:srgbClr val="7F7F7F"/>
              </a:solidFill>
              <a:latin typeface="Calibri"/>
              <a:ea typeface="Calibri"/>
              <a:cs typeface="Calibri"/>
              <a:sym typeface="Calibri"/>
            </a:endParaRPr>
          </a:p>
          <a:p>
            <a:pPr marL="626887" marR="0" lvl="1" indent="0" algn="l" rtl="0">
              <a:lnSpc>
                <a:spcPct val="100000"/>
              </a:lnSpc>
              <a:spcBef>
                <a:spcPts val="300"/>
              </a:spcBef>
              <a:spcAft>
                <a:spcPts val="0"/>
              </a:spcAft>
              <a:buClr>
                <a:srgbClr val="000000"/>
              </a:buClr>
              <a:buSzPts val="1300"/>
              <a:buFont typeface="Arial"/>
              <a:buNone/>
            </a:pPr>
            <a:endParaRPr sz="1300" b="0" i="0" u="none" strike="noStrike" cap="none">
              <a:solidFill>
                <a:schemeClr val="accent1"/>
              </a:solidFill>
              <a:latin typeface="Calibri"/>
              <a:ea typeface="Calibri"/>
              <a:cs typeface="Calibri"/>
              <a:sym typeface="Calibri"/>
            </a:endParaRPr>
          </a:p>
          <a:p>
            <a:pPr marL="1361724" marR="0" lvl="2" indent="-273050" algn="l" rtl="0">
              <a:lnSpc>
                <a:spcPct val="100000"/>
              </a:lnSpc>
              <a:spcBef>
                <a:spcPts val="300"/>
              </a:spcBef>
              <a:spcAft>
                <a:spcPts val="0"/>
              </a:spcAft>
              <a:buClr>
                <a:schemeClr val="dk1"/>
              </a:buClr>
              <a:buSzPts val="1100"/>
              <a:buFont typeface="Arial"/>
              <a:buNone/>
            </a:pPr>
            <a:endParaRPr sz="1100" b="0" i="1" u="none" strike="noStrike" cap="none">
              <a:solidFill>
                <a:srgbClr val="7F7F7F"/>
              </a:solidFill>
              <a:latin typeface="Calibri"/>
              <a:ea typeface="Calibri"/>
              <a:cs typeface="Calibri"/>
              <a:sym typeface="Calibri"/>
            </a:endParaRPr>
          </a:p>
        </p:txBody>
      </p:sp>
      <p:sp>
        <p:nvSpPr>
          <p:cNvPr id="822" name="Google Shape;822;p25"/>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Opinions from respondents on how to address their unmet social needs </a:t>
            </a:r>
            <a:endParaRPr sz="1400" b="0" i="0" u="none" strike="noStrike" cap="none">
              <a:solidFill>
                <a:srgbClr val="000000"/>
              </a:solidFill>
              <a:latin typeface="Arial"/>
              <a:ea typeface="Arial"/>
              <a:cs typeface="Arial"/>
              <a:sym typeface="Arial"/>
            </a:endParaRPr>
          </a:p>
        </p:txBody>
      </p:sp>
      <p:sp>
        <p:nvSpPr>
          <p:cNvPr id="823" name="Google Shape;823;p25"/>
          <p:cNvSpPr txBox="1"/>
          <p:nvPr/>
        </p:nvSpPr>
        <p:spPr>
          <a:xfrm>
            <a:off x="338773" y="7291906"/>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FF0000"/>
                </a:solidFill>
                <a:latin typeface="Calibri"/>
                <a:ea typeface="Calibri"/>
                <a:cs typeface="Calibri"/>
                <a:sym typeface="Calibri"/>
              </a:rPr>
              <a:t>Do you have any suggestion(s) on how an external entity like an organization can help solve your pressing need(s)?</a:t>
            </a:r>
            <a:endParaRPr sz="1400" b="0" i="0" u="none" strike="noStrike" cap="none" dirty="0">
              <a:solidFill>
                <a:srgbClr val="000000"/>
              </a:solidFill>
              <a:latin typeface="Arial"/>
              <a:ea typeface="Arial"/>
              <a:cs typeface="Arial"/>
              <a:sym typeface="Arial"/>
            </a:endParaRPr>
          </a:p>
        </p:txBody>
      </p:sp>
      <p:sp>
        <p:nvSpPr>
          <p:cNvPr id="824" name="Google Shape;824;p25"/>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=412</a:t>
            </a:r>
            <a:endParaRPr sz="2000" b="0" i="1" u="none" strike="noStrike" cap="none" dirty="0">
              <a:solidFill>
                <a:schemeClr val="dk1"/>
              </a:solidFill>
              <a:latin typeface="Calibri"/>
              <a:ea typeface="Calibri"/>
              <a:cs typeface="Calibri"/>
              <a:sym typeface="Calibri"/>
            </a:endParaRPr>
          </a:p>
        </p:txBody>
      </p:sp>
      <p:sp>
        <p:nvSpPr>
          <p:cNvPr id="825" name="Google Shape;825;p25"/>
          <p:cNvSpPr txBox="1"/>
          <p:nvPr/>
        </p:nvSpPr>
        <p:spPr>
          <a:xfrm>
            <a:off x="174691" y="1105263"/>
            <a:ext cx="3533431" cy="724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sng" strike="noStrike" cap="none" dirty="0">
                <a:solidFill>
                  <a:schemeClr val="dk1"/>
                </a:solidFill>
                <a:latin typeface="Calibri"/>
                <a:ea typeface="Calibri"/>
                <a:cs typeface="Calibri"/>
                <a:sym typeface="Calibri"/>
              </a:rPr>
              <a:t>Housing needs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i="0" u="none" strike="noStrike" cap="none" dirty="0">
                <a:solidFill>
                  <a:schemeClr val="bg2">
                    <a:lumMod val="60000"/>
                    <a:lumOff val="40000"/>
                  </a:schemeClr>
                </a:solidFill>
                <a:latin typeface="Calibri"/>
                <a:ea typeface="Calibri"/>
                <a:cs typeface="Calibri"/>
                <a:sym typeface="Calibri"/>
              </a:rPr>
              <a:t>“We do not have decent low income housing in the city, wish we could get some built or have an organ help with our utilities and help with rent to be able to afford better housing”</a:t>
            </a:r>
            <a:endParaRPr sz="1400" i="0" u="none" strike="noStrike" cap="none" dirty="0">
              <a:solidFill>
                <a:schemeClr val="bg2">
                  <a:lumMod val="60000"/>
                  <a:lumOff val="40000"/>
                </a:schemeClr>
              </a:solidFil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“Provide more subsidized senior living facilities in safe areas”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“Provide assistance with relocating out of the area and finding a low income housing unit that will allow </a:t>
            </a:r>
            <a:r>
              <a:rPr lang="en-US" sz="1300" b="0" i="0" u="none" strike="noStrike" cap="none" dirty="0" err="1">
                <a:solidFill>
                  <a:schemeClr val="dk1"/>
                </a:solidFill>
                <a:latin typeface="Calibri"/>
                <a:ea typeface="Calibri"/>
                <a:cs typeface="Calibri"/>
                <a:sym typeface="Calibri"/>
              </a:rPr>
              <a:t>Jezebell</a:t>
            </a:r>
            <a:r>
              <a:rPr lang="en-US" sz="1300" b="0" i="0" u="none" strike="noStrike" cap="none" dirty="0">
                <a:solidFill>
                  <a:schemeClr val="dk1"/>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“Make it easier to obtain and keep stable housing and link decent jobs so people can be self supporting”</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“Make housing cheaper and food stamps higher”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“I’m on O2 and my light bill is sky high. If I had help with my light bill, I wouldn’t have to worry so much about money”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“I have applied to all organization that will rent me or help me with rent. Short of just going to First Call for help”</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“Help with house repairs”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826" name="Google Shape;826;p25"/>
          <p:cNvSpPr txBox="1"/>
          <p:nvPr/>
        </p:nvSpPr>
        <p:spPr>
          <a:xfrm>
            <a:off x="3717816" y="1105263"/>
            <a:ext cx="2967135" cy="60478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sng" strike="noStrike" cap="none" dirty="0">
                <a:solidFill>
                  <a:schemeClr val="dk1"/>
                </a:solidFill>
                <a:latin typeface="Calibri"/>
                <a:ea typeface="Calibri"/>
                <a:cs typeface="Calibri"/>
                <a:sym typeface="Calibri"/>
              </a:rPr>
              <a:t>Transportation needs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“Transportation for people who are chronically ill and have to travel over an hour to doctor appointments”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“Supply free transportation to Dr. </a:t>
            </a:r>
            <a:r>
              <a:rPr lang="en-US" sz="1300" b="0" i="0" u="none" strike="noStrike" cap="none" dirty="0" err="1">
                <a:solidFill>
                  <a:schemeClr val="dk1"/>
                </a:solidFill>
                <a:latin typeface="Calibri"/>
                <a:ea typeface="Calibri"/>
                <a:cs typeface="Calibri"/>
                <a:sym typeface="Calibri"/>
              </a:rPr>
              <a:t>appts</a:t>
            </a:r>
            <a:r>
              <a:rPr lang="en-US" sz="1300" b="0" i="0" u="none" strike="noStrike" cap="none" dirty="0">
                <a:solidFill>
                  <a:schemeClr val="dk1"/>
                </a:solidFill>
                <a:latin typeface="Calibri"/>
                <a:ea typeface="Calibri"/>
                <a:cs typeface="Calibri"/>
                <a:sym typeface="Calibri"/>
              </a:rPr>
              <a:t> and to volunteer jobs”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“Provide more wide spread public transportation”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“Offer transportation”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bg2">
                    <a:lumMod val="60000"/>
                    <a:lumOff val="40000"/>
                  </a:schemeClr>
                </a:solidFill>
                <a:latin typeface="Calibri"/>
                <a:ea typeface="Calibri"/>
                <a:cs typeface="Calibri"/>
                <a:sym typeface="Calibri"/>
              </a:rPr>
              <a:t>“I am at the mercy of others since I’m disabled and can no longer drive myself”</a:t>
            </a:r>
            <a:endParaRPr sz="1400" b="0" i="0" u="none" strike="noStrike" cap="none" dirty="0">
              <a:solidFill>
                <a:schemeClr val="bg2">
                  <a:lumMod val="60000"/>
                  <a:lumOff val="40000"/>
                </a:schemeClr>
              </a:solidFil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“Maybe vouchers for Uber rides or helping to increase the public transportation in certain areas”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“Clothing and transportation needs”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“Cheaper transportation for disabled people”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sng" strike="noStrike" cap="none" dirty="0">
              <a:solidFill>
                <a:schemeClr val="dk1"/>
              </a:solidFill>
              <a:latin typeface="Calibri"/>
              <a:ea typeface="Calibri"/>
              <a:cs typeface="Calibri"/>
              <a:sym typeface="Calibri"/>
            </a:endParaRPr>
          </a:p>
        </p:txBody>
      </p:sp>
      <p:sp>
        <p:nvSpPr>
          <p:cNvPr id="827" name="Google Shape;827;p25"/>
          <p:cNvSpPr txBox="1"/>
          <p:nvPr/>
        </p:nvSpPr>
        <p:spPr>
          <a:xfrm>
            <a:off x="7115213" y="1067345"/>
            <a:ext cx="2778190" cy="48474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sng" strike="noStrike" cap="none" dirty="0">
                <a:solidFill>
                  <a:schemeClr val="dk1"/>
                </a:solidFill>
                <a:latin typeface="Calibri"/>
                <a:ea typeface="Calibri"/>
                <a:cs typeface="Calibri"/>
                <a:sym typeface="Calibri"/>
              </a:rPr>
              <a:t>Food needs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“More food banks, raise disability income for married couples, give more stamps for 2 people instead of just $110 especially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i="0" u="none" strike="noStrike" cap="none" dirty="0">
                <a:solidFill>
                  <a:schemeClr val="bg2">
                    <a:lumMod val="60000"/>
                    <a:lumOff val="40000"/>
                  </a:schemeClr>
                </a:solidFill>
                <a:latin typeface="Calibri"/>
                <a:ea typeface="Calibri"/>
                <a:cs typeface="Calibri"/>
                <a:sym typeface="Calibri"/>
              </a:rPr>
              <a:t>“More food banks and those food banks should have healthier options cause a lot of them give folks unhealthy food”</a:t>
            </a:r>
            <a:endParaRPr sz="1400" i="0" u="none" strike="noStrike" cap="none" dirty="0">
              <a:solidFill>
                <a:schemeClr val="bg2">
                  <a:lumMod val="60000"/>
                  <a:lumOff val="40000"/>
                </a:schemeClr>
              </a:solidFil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 Have healthier foods at the food pantries”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“Better Food available in the food banks”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chemeClr val="dk1"/>
                </a:solidFill>
                <a:latin typeface="Calibri"/>
                <a:ea typeface="Calibri"/>
                <a:cs typeface="Calibri"/>
                <a:sym typeface="Calibri"/>
              </a:rPr>
              <a:t>“A working food pantry would be great and be able to qualify for food stamps would certainly help”</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26"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33" name="Google Shape;833;p26"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34" name="Google Shape;834;p26"/>
          <p:cNvSpPr txBox="1"/>
          <p:nvPr/>
        </p:nvSpPr>
        <p:spPr>
          <a:xfrm>
            <a:off x="171132" y="1148602"/>
            <a:ext cx="9645506" cy="6778738"/>
          </a:xfrm>
          <a:prstGeom prst="rect">
            <a:avLst/>
          </a:prstGeom>
          <a:noFill/>
          <a:ln>
            <a:noFill/>
          </a:ln>
        </p:spPr>
        <p:txBody>
          <a:bodyPr spcFirstLastPara="1" wrap="square" lIns="91425" tIns="45700" rIns="91425" bIns="45700" anchor="t" anchorCtr="0">
            <a:spAutoFit/>
          </a:bodyPr>
          <a:lstStyle/>
          <a:p>
            <a:pPr marL="10366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4F81BD"/>
                </a:solidFill>
                <a:latin typeface="Calibri"/>
                <a:ea typeface="Calibri"/>
                <a:cs typeface="Calibri"/>
                <a:sym typeface="Calibri"/>
              </a:rPr>
              <a:t> </a:t>
            </a:r>
            <a:r>
              <a:rPr lang="en-US" sz="2000" b="1" i="0" u="none" strike="noStrike" cap="none" dirty="0">
                <a:solidFill>
                  <a:srgbClr val="4F81BD"/>
                </a:solidFill>
                <a:latin typeface="Calibri"/>
                <a:ea typeface="Calibri"/>
                <a:cs typeface="Calibri"/>
                <a:sym typeface="Calibri"/>
              </a:rPr>
              <a:t>Housing Security</a:t>
            </a:r>
            <a:endParaRPr sz="2000" b="0" i="0" u="none" strike="noStrike" cap="none" dirty="0">
              <a:solidFill>
                <a:srgbClr val="000000"/>
              </a:solidFill>
              <a:sym typeface="Arial"/>
            </a:endParaRPr>
          </a:p>
          <a:p>
            <a:pPr marL="446560" marR="0" lvl="0" indent="-342900" algn="l" rtl="0">
              <a:lnSpc>
                <a:spcPct val="100000"/>
              </a:lnSpc>
              <a:spcBef>
                <a:spcPts val="265"/>
              </a:spcBef>
              <a:spcAft>
                <a:spcPts val="0"/>
              </a:spcAft>
              <a:buClr>
                <a:srgbClr val="4F81BD"/>
              </a:buClr>
              <a:buSzPts val="1400"/>
              <a:buFont typeface="Arial"/>
              <a:buChar char="•"/>
            </a:pPr>
            <a:r>
              <a:rPr lang="en-US" sz="1800" b="0" i="1" u="none" strike="noStrike" cap="none" dirty="0">
                <a:solidFill>
                  <a:srgbClr val="4F81BD"/>
                </a:solidFill>
                <a:latin typeface="Calibri"/>
                <a:ea typeface="Calibri"/>
                <a:cs typeface="Calibri"/>
                <a:sym typeface="Calibri"/>
              </a:rPr>
              <a:t>Continue the strong partnership between Centene and Habitat for Humanity in building more affordable housing in States Centene has </a:t>
            </a:r>
            <a:r>
              <a:rPr lang="en-US" sz="1800" b="0" i="1" u="none" strike="noStrike" cap="none" dirty="0" smtClean="0">
                <a:solidFill>
                  <a:srgbClr val="4F81BD"/>
                </a:solidFill>
                <a:latin typeface="Calibri"/>
                <a:ea typeface="Calibri"/>
                <a:cs typeface="Calibri"/>
                <a:sym typeface="Calibri"/>
              </a:rPr>
              <a:t>presence.</a:t>
            </a:r>
          </a:p>
          <a:p>
            <a:pPr marL="446560" marR="0" lvl="0" indent="-342900" algn="l" rtl="0">
              <a:lnSpc>
                <a:spcPct val="100000"/>
              </a:lnSpc>
              <a:spcBef>
                <a:spcPts val="265"/>
              </a:spcBef>
              <a:spcAft>
                <a:spcPts val="0"/>
              </a:spcAft>
              <a:buClr>
                <a:srgbClr val="4F81BD"/>
              </a:buClr>
              <a:buSzPts val="1400"/>
              <a:buFont typeface="Arial"/>
              <a:buChar char="•"/>
            </a:pPr>
            <a:endParaRPr lang="en-US" i="1" dirty="0" smtClean="0">
              <a:solidFill>
                <a:srgbClr val="4F81BD"/>
              </a:solidFill>
              <a:latin typeface="Calibri"/>
              <a:ea typeface="Calibri"/>
              <a:cs typeface="Calibri"/>
              <a:sym typeface="Calibri"/>
            </a:endParaRPr>
          </a:p>
          <a:p>
            <a:pPr marL="103660" marR="0" lvl="0" algn="l" rtl="0">
              <a:lnSpc>
                <a:spcPct val="100000"/>
              </a:lnSpc>
              <a:spcBef>
                <a:spcPts val="265"/>
              </a:spcBef>
              <a:spcAft>
                <a:spcPts val="0"/>
              </a:spcAft>
              <a:buClr>
                <a:srgbClr val="4F81BD"/>
              </a:buClr>
              <a:buSzPts val="1400"/>
            </a:pPr>
            <a:endParaRPr lang="en-US" i="1" dirty="0">
              <a:solidFill>
                <a:srgbClr val="4F81BD"/>
              </a:solidFill>
              <a:latin typeface="Calibri"/>
              <a:ea typeface="Calibri"/>
              <a:cs typeface="Calibri"/>
              <a:sym typeface="Calibri"/>
            </a:endParaRPr>
          </a:p>
          <a:p>
            <a:pPr marL="103660" marR="0" lvl="0" algn="l" rtl="0">
              <a:lnSpc>
                <a:spcPct val="100000"/>
              </a:lnSpc>
              <a:spcBef>
                <a:spcPts val="265"/>
              </a:spcBef>
              <a:spcAft>
                <a:spcPts val="0"/>
              </a:spcAft>
              <a:buClr>
                <a:srgbClr val="4F81BD"/>
              </a:buClr>
              <a:buSzPts val="1400"/>
            </a:pPr>
            <a:endParaRPr sz="1400" b="0" i="1" u="none" strike="noStrike" cap="none" dirty="0">
              <a:solidFill>
                <a:srgbClr val="4F81BD"/>
              </a:solidFill>
              <a:latin typeface="Calibri"/>
              <a:ea typeface="Calibri"/>
              <a:cs typeface="Calibri"/>
              <a:sym typeface="Calibri"/>
            </a:endParaRPr>
          </a:p>
          <a:p>
            <a:pPr marL="103660" marR="0" lvl="0" indent="0" algn="l" rtl="0">
              <a:lnSpc>
                <a:spcPct val="100000"/>
              </a:lnSpc>
              <a:spcBef>
                <a:spcPts val="265"/>
              </a:spcBef>
              <a:spcAft>
                <a:spcPts val="0"/>
              </a:spcAft>
              <a:buClr>
                <a:srgbClr val="000000"/>
              </a:buClr>
              <a:buSzPts val="1400"/>
              <a:buFont typeface="Arial"/>
              <a:buNone/>
            </a:pPr>
            <a:r>
              <a:rPr lang="en-US" sz="2000" b="1" i="1" u="none" strike="noStrike" cap="none" dirty="0">
                <a:solidFill>
                  <a:srgbClr val="4F81BD"/>
                </a:solidFill>
                <a:latin typeface="Calibri"/>
                <a:ea typeface="Calibri"/>
                <a:cs typeface="Calibri"/>
                <a:sym typeface="Calibri"/>
              </a:rPr>
              <a:t>Food Security</a:t>
            </a:r>
            <a:endParaRPr sz="2000" b="0" i="0" u="none" strike="noStrike" cap="none" dirty="0">
              <a:solidFill>
                <a:srgbClr val="000000"/>
              </a:solidFill>
              <a:sym typeface="Arial"/>
            </a:endParaRPr>
          </a:p>
          <a:p>
            <a:pPr marL="446560" marR="0" lvl="0" indent="-342900" algn="l" rtl="0">
              <a:lnSpc>
                <a:spcPct val="100000"/>
              </a:lnSpc>
              <a:spcBef>
                <a:spcPts val="265"/>
              </a:spcBef>
              <a:spcAft>
                <a:spcPts val="0"/>
              </a:spcAft>
              <a:buClr>
                <a:srgbClr val="4F81BD"/>
              </a:buClr>
              <a:buSzPts val="1400"/>
              <a:buFont typeface="Arial"/>
              <a:buChar char="•"/>
            </a:pPr>
            <a:r>
              <a:rPr lang="en-US" sz="1800" b="0" i="1" u="none" strike="noStrike" cap="none" dirty="0">
                <a:solidFill>
                  <a:srgbClr val="4F81BD"/>
                </a:solidFill>
                <a:latin typeface="Calibri"/>
                <a:ea typeface="Calibri"/>
                <a:cs typeface="Calibri"/>
                <a:sym typeface="Calibri"/>
              </a:rPr>
              <a:t>Continue to sponsor programs like Double Up Food Bucks which makes nutritious, locally grown fruits and vegetables more accessible to families in need</a:t>
            </a:r>
            <a:r>
              <a:rPr lang="en-US" sz="1800" b="0" i="1" u="none" strike="noStrike" cap="none" dirty="0" smtClean="0">
                <a:solidFill>
                  <a:srgbClr val="4F81BD"/>
                </a:solidFill>
                <a:latin typeface="Calibri"/>
                <a:ea typeface="Calibri"/>
                <a:cs typeface="Calibri"/>
                <a:sym typeface="Calibri"/>
              </a:rPr>
              <a:t>.</a:t>
            </a:r>
          </a:p>
          <a:p>
            <a:pPr marL="103660" marR="0" lvl="0" algn="l" rtl="0">
              <a:lnSpc>
                <a:spcPct val="100000"/>
              </a:lnSpc>
              <a:spcBef>
                <a:spcPts val="265"/>
              </a:spcBef>
              <a:spcAft>
                <a:spcPts val="0"/>
              </a:spcAft>
              <a:buClr>
                <a:srgbClr val="4F81BD"/>
              </a:buClr>
              <a:buSzPts val="1400"/>
            </a:pPr>
            <a:endParaRPr sz="1800" b="0" i="0" u="none" strike="noStrike" cap="none" dirty="0">
              <a:solidFill>
                <a:srgbClr val="000000"/>
              </a:solidFill>
              <a:sym typeface="Arial"/>
            </a:endParaRPr>
          </a:p>
          <a:p>
            <a:pPr marL="446560" marR="0" lvl="0" indent="-342900" algn="l" rtl="0">
              <a:lnSpc>
                <a:spcPct val="100000"/>
              </a:lnSpc>
              <a:spcBef>
                <a:spcPts val="265"/>
              </a:spcBef>
              <a:spcAft>
                <a:spcPts val="0"/>
              </a:spcAft>
              <a:buClr>
                <a:srgbClr val="4F81BD"/>
              </a:buClr>
              <a:buSzPts val="1400"/>
              <a:buFont typeface="Arial"/>
              <a:buChar char="•"/>
            </a:pPr>
            <a:r>
              <a:rPr lang="en-US" sz="1800" b="0" i="1" u="none" strike="noStrike" cap="none" dirty="0">
                <a:solidFill>
                  <a:srgbClr val="4F81BD"/>
                </a:solidFill>
                <a:latin typeface="Calibri"/>
                <a:ea typeface="Calibri"/>
                <a:cs typeface="Calibri"/>
                <a:sym typeface="Calibri"/>
              </a:rPr>
              <a:t>The partnership between Centene and Feeding America for the “Food For Today, Food For Tomorrow”  initiative is a step in the right direction and should be continued and expanded in areas that have high food insecurity needs</a:t>
            </a:r>
            <a:r>
              <a:rPr lang="en-US" sz="1800" b="0" i="1" u="none" strike="noStrike" cap="none" dirty="0" smtClean="0">
                <a:solidFill>
                  <a:srgbClr val="4F81BD"/>
                </a:solidFill>
                <a:latin typeface="Calibri"/>
                <a:ea typeface="Calibri"/>
                <a:cs typeface="Calibri"/>
                <a:sym typeface="Calibri"/>
              </a:rPr>
              <a:t>.</a:t>
            </a:r>
          </a:p>
          <a:p>
            <a:pPr marL="103660" marR="0" lvl="0" algn="l" rtl="0">
              <a:lnSpc>
                <a:spcPct val="100000"/>
              </a:lnSpc>
              <a:spcBef>
                <a:spcPts val="265"/>
              </a:spcBef>
              <a:spcAft>
                <a:spcPts val="0"/>
              </a:spcAft>
              <a:buClr>
                <a:srgbClr val="4F81BD"/>
              </a:buClr>
              <a:buSzPts val="1400"/>
            </a:pPr>
            <a:endParaRPr sz="1800" b="0" i="0" u="none" strike="noStrike" cap="none" dirty="0">
              <a:solidFill>
                <a:srgbClr val="000000"/>
              </a:solidFill>
              <a:sym typeface="Arial"/>
            </a:endParaRPr>
          </a:p>
          <a:p>
            <a:pPr marL="446560" marR="0" lvl="0" indent="-342900" algn="l" rtl="0">
              <a:lnSpc>
                <a:spcPct val="100000"/>
              </a:lnSpc>
              <a:spcBef>
                <a:spcPts val="265"/>
              </a:spcBef>
              <a:spcAft>
                <a:spcPts val="0"/>
              </a:spcAft>
              <a:buClr>
                <a:srgbClr val="4F81BD"/>
              </a:buClr>
              <a:buSzPts val="1400"/>
              <a:buFont typeface="Arial"/>
              <a:buChar char="•"/>
            </a:pPr>
            <a:r>
              <a:rPr lang="en-US" sz="1800" b="0" i="1" u="none" strike="noStrike" cap="none" dirty="0">
                <a:solidFill>
                  <a:srgbClr val="4F81BD"/>
                </a:solidFill>
                <a:latin typeface="Calibri"/>
                <a:ea typeface="Calibri"/>
                <a:cs typeface="Calibri"/>
                <a:sym typeface="Calibri"/>
              </a:rPr>
              <a:t>Create opportunities for employees to come together to donate Fruits and Vegetables to Food Banks and to the communities.</a:t>
            </a:r>
            <a:endParaRPr sz="1800" b="0" i="0" u="none" strike="noStrike" cap="none" dirty="0">
              <a:solidFill>
                <a:srgbClr val="000000"/>
              </a:solidFill>
              <a:sym typeface="Arial"/>
            </a:endParaRPr>
          </a:p>
          <a:p>
            <a:pPr marL="103660" marR="0" lvl="0" indent="0" algn="l" rtl="0">
              <a:lnSpc>
                <a:spcPct val="100000"/>
              </a:lnSpc>
              <a:spcBef>
                <a:spcPts val="265"/>
              </a:spcBef>
              <a:spcAft>
                <a:spcPts val="0"/>
              </a:spcAft>
              <a:buClr>
                <a:srgbClr val="000000"/>
              </a:buClr>
              <a:buSzPts val="1400"/>
              <a:buFont typeface="Arial"/>
              <a:buNone/>
            </a:pPr>
            <a:endParaRPr sz="1800" b="0" i="1" u="none" strike="noStrike" cap="none" dirty="0">
              <a:solidFill>
                <a:srgbClr val="4F81BD"/>
              </a:solidFill>
              <a:latin typeface="Calibri"/>
              <a:ea typeface="Calibri"/>
              <a:cs typeface="Calibri"/>
              <a:sym typeface="Calibri"/>
            </a:endParaRPr>
          </a:p>
          <a:p>
            <a:pPr marL="117475" marR="0" lvl="0" indent="0" algn="l" rtl="0">
              <a:lnSpc>
                <a:spcPct val="100000"/>
              </a:lnSpc>
              <a:spcBef>
                <a:spcPts val="265"/>
              </a:spcBef>
              <a:spcAft>
                <a:spcPts val="0"/>
              </a:spcAft>
              <a:buClr>
                <a:srgbClr val="000000"/>
              </a:buClr>
              <a:buSzPts val="1600"/>
              <a:buFont typeface="Arial"/>
              <a:buNone/>
            </a:pPr>
            <a:endParaRPr sz="1600" b="0" i="0" u="none" strike="noStrike" cap="none" dirty="0">
              <a:solidFill>
                <a:schemeClr val="accent1"/>
              </a:solidFill>
              <a:latin typeface="Calibri"/>
              <a:ea typeface="Calibri"/>
              <a:cs typeface="Calibri"/>
              <a:sym typeface="Calibri"/>
            </a:endParaRPr>
          </a:p>
          <a:p>
            <a:pPr marL="342900" marR="0" lvl="0" indent="-123825" algn="l" rtl="0">
              <a:lnSpc>
                <a:spcPct val="100000"/>
              </a:lnSpc>
              <a:spcBef>
                <a:spcPts val="300"/>
              </a:spcBef>
              <a:spcAft>
                <a:spcPts val="0"/>
              </a:spcAft>
              <a:buClr>
                <a:schemeClr val="dk1"/>
              </a:buClr>
              <a:buSzPts val="1600"/>
              <a:buFont typeface="Arial"/>
              <a:buNone/>
            </a:pPr>
            <a:endParaRPr sz="1600" b="0" i="0" u="none" strike="noStrike" cap="none" dirty="0">
              <a:solidFill>
                <a:schemeClr val="accent1"/>
              </a:solidFill>
              <a:latin typeface="Calibri"/>
              <a:ea typeface="Calibri"/>
              <a:cs typeface="Calibri"/>
              <a:sym typeface="Calibri"/>
            </a:endParaRPr>
          </a:p>
          <a:p>
            <a:pPr marL="342900" marR="0" lvl="0" indent="-123825" algn="l" rtl="0">
              <a:lnSpc>
                <a:spcPct val="100000"/>
              </a:lnSpc>
              <a:spcBef>
                <a:spcPts val="300"/>
              </a:spcBef>
              <a:spcAft>
                <a:spcPts val="0"/>
              </a:spcAft>
              <a:buClr>
                <a:schemeClr val="dk1"/>
              </a:buClr>
              <a:buSzPts val="1600"/>
              <a:buFont typeface="Arial"/>
              <a:buNone/>
            </a:pPr>
            <a:endParaRPr sz="1600" b="0" i="1" u="none" strike="noStrike" cap="none" dirty="0">
              <a:solidFill>
                <a:srgbClr val="7F7F7F"/>
              </a:solidFill>
              <a:latin typeface="Calibri"/>
              <a:ea typeface="Calibri"/>
              <a:cs typeface="Calibri"/>
              <a:sym typeface="Calibri"/>
            </a:endParaRPr>
          </a:p>
          <a:p>
            <a:pPr marL="342900" marR="0" lvl="0" indent="-123825" algn="l" rtl="0">
              <a:lnSpc>
                <a:spcPct val="100000"/>
              </a:lnSpc>
              <a:spcBef>
                <a:spcPts val="300"/>
              </a:spcBef>
              <a:spcAft>
                <a:spcPts val="0"/>
              </a:spcAft>
              <a:buClr>
                <a:schemeClr val="dk1"/>
              </a:buClr>
              <a:buSzPts val="1600"/>
              <a:buFont typeface="Arial"/>
              <a:buNone/>
            </a:pPr>
            <a:endParaRPr sz="1600" b="0" i="1" u="none" strike="noStrike" cap="none" dirty="0">
              <a:solidFill>
                <a:srgbClr val="7F7F7F"/>
              </a:solidFill>
              <a:latin typeface="Calibri"/>
              <a:ea typeface="Calibri"/>
              <a:cs typeface="Calibri"/>
              <a:sym typeface="Calibri"/>
            </a:endParaRPr>
          </a:p>
          <a:p>
            <a:pPr marL="852312" marR="0" lvl="1" indent="-111125" algn="l" rtl="0">
              <a:lnSpc>
                <a:spcPct val="100000"/>
              </a:lnSpc>
              <a:spcBef>
                <a:spcPts val="300"/>
              </a:spcBef>
              <a:spcAft>
                <a:spcPts val="0"/>
              </a:spcAft>
              <a:buClr>
                <a:schemeClr val="dk1"/>
              </a:buClr>
              <a:buSzPts val="1800"/>
              <a:buFont typeface="Arial"/>
              <a:buNone/>
            </a:pPr>
            <a:endParaRPr sz="1800" b="0" i="0" u="none" strike="noStrike" cap="none" dirty="0">
              <a:solidFill>
                <a:schemeClr val="accent1"/>
              </a:solidFill>
              <a:latin typeface="Calibri"/>
              <a:ea typeface="Calibri"/>
              <a:cs typeface="Calibri"/>
              <a:sym typeface="Calibri"/>
            </a:endParaRPr>
          </a:p>
          <a:p>
            <a:pPr marL="1361724" marR="0" lvl="2" indent="-266700" algn="l" rtl="0">
              <a:lnSpc>
                <a:spcPct val="100000"/>
              </a:lnSpc>
              <a:spcBef>
                <a:spcPts val="300"/>
              </a:spcBef>
              <a:spcAft>
                <a:spcPts val="0"/>
              </a:spcAft>
              <a:buClr>
                <a:schemeClr val="dk1"/>
              </a:buClr>
              <a:buSzPts val="1200"/>
              <a:buFont typeface="Arial"/>
              <a:buNone/>
            </a:pPr>
            <a:endParaRPr sz="1200" b="0" i="1" u="none" strike="noStrike" cap="none" dirty="0">
              <a:solidFill>
                <a:srgbClr val="7F7F7F"/>
              </a:solidFill>
              <a:latin typeface="Calibri"/>
              <a:ea typeface="Calibri"/>
              <a:cs typeface="Calibri"/>
              <a:sym typeface="Calibri"/>
            </a:endParaRPr>
          </a:p>
        </p:txBody>
      </p:sp>
      <p:sp>
        <p:nvSpPr>
          <p:cNvPr id="835" name="Google Shape;835;p26"/>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Recommendations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
          <p:cNvSpPr txBox="1"/>
          <p:nvPr/>
        </p:nvSpPr>
        <p:spPr>
          <a:xfrm>
            <a:off x="0" y="221673"/>
            <a:ext cx="10058400" cy="655185"/>
          </a:xfrm>
          <a:prstGeom prst="rect">
            <a:avLst/>
          </a:prstGeom>
          <a:noFill/>
          <a:ln>
            <a:noFill/>
          </a:ln>
        </p:spPr>
        <p:txBody>
          <a:bodyPr spcFirstLastPara="1" wrap="square" lIns="305625" tIns="45700" rIns="91425" bIns="45700" anchor="ctr" anchorCtr="0">
            <a:normAutofit/>
          </a:bodyPr>
          <a:lstStyle/>
          <a:p>
            <a:pPr marL="0" marR="0" lvl="0" indent="0" algn="l" rtl="0">
              <a:lnSpc>
                <a:spcPct val="100000"/>
              </a:lnSpc>
              <a:spcBef>
                <a:spcPts val="0"/>
              </a:spcBef>
              <a:spcAft>
                <a:spcPts val="0"/>
              </a:spcAft>
              <a:buClr>
                <a:srgbClr val="7F7F7F"/>
              </a:buClr>
              <a:buSzPts val="2800"/>
              <a:buFont typeface="Calibri"/>
              <a:buNone/>
            </a:pPr>
            <a:r>
              <a:rPr lang="en-US" sz="2800" b="1" i="0" u="none" strike="noStrike" cap="none">
                <a:solidFill>
                  <a:srgbClr val="7F7F7F"/>
                </a:solidFill>
                <a:latin typeface="Calibri"/>
                <a:ea typeface="Calibri"/>
                <a:cs typeface="Calibri"/>
                <a:sym typeface="Calibri"/>
              </a:rPr>
              <a:t>Client Summary</a:t>
            </a:r>
            <a:endParaRPr sz="3600" b="1" i="0" u="none" strike="noStrike" cap="none">
              <a:solidFill>
                <a:srgbClr val="7F7F7F"/>
              </a:solidFill>
              <a:latin typeface="Calibri"/>
              <a:ea typeface="Calibri"/>
              <a:cs typeface="Calibri"/>
              <a:sym typeface="Calibri"/>
            </a:endParaRPr>
          </a:p>
        </p:txBody>
      </p:sp>
      <p:pic>
        <p:nvPicPr>
          <p:cNvPr id="237" name="Google Shape;237;p2"/>
          <p:cNvPicPr preferRelativeResize="0"/>
          <p:nvPr/>
        </p:nvPicPr>
        <p:blipFill rotWithShape="1">
          <a:blip r:embed="rId3">
            <a:alphaModFix/>
          </a:blip>
          <a:srcRect/>
          <a:stretch/>
        </p:blipFill>
        <p:spPr>
          <a:xfrm>
            <a:off x="6370616" y="2088323"/>
            <a:ext cx="3577645" cy="2953695"/>
          </a:xfrm>
          <a:prstGeom prst="rect">
            <a:avLst/>
          </a:prstGeom>
          <a:noFill/>
          <a:ln>
            <a:noFill/>
          </a:ln>
        </p:spPr>
      </p:pic>
      <p:sp>
        <p:nvSpPr>
          <p:cNvPr id="238" name="Google Shape;238;p2"/>
          <p:cNvSpPr txBox="1"/>
          <p:nvPr/>
        </p:nvSpPr>
        <p:spPr>
          <a:xfrm>
            <a:off x="133780" y="1233745"/>
            <a:ext cx="6053375" cy="5663089"/>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Health Care company providing Insurance and Managed Care services with its headquarters in Clayton, Missouri</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171450" marR="0" lvl="0" indent="-17145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Founded in 1984 as Family Hospital Physician Associates and later renamed to Centene in 1997</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171450" marR="0" lvl="0" indent="-17145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Currently operates in 32 states with more expansion into the remaining states in 2020 due to its acquisition of WellCare</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171450" marR="0" lvl="0" indent="-17145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Largest Medicaid Managed Care Organization in the Country</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171450" marR="0" lvl="0" indent="-17145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Largest Long Term Services and Support Provider</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171450" marR="0" lvl="0" indent="-17145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More than 15 million Members across the Country</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171450" marR="0" lvl="0" indent="-17145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Specific services provided include health insurance market place ( Ambetter), Medicare, Medicaid, Federal services and correctional healthcare</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171450" marR="0" lvl="0" indent="-17145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Ranked 51</a:t>
            </a:r>
            <a:r>
              <a:rPr lang="en-US" sz="1400" b="0" i="0" u="none" strike="noStrike" cap="none" baseline="30000" dirty="0">
                <a:solidFill>
                  <a:srgbClr val="538CD5"/>
                </a:solidFill>
                <a:latin typeface="Calibri"/>
                <a:ea typeface="Calibri"/>
                <a:cs typeface="Calibri"/>
                <a:sym typeface="Calibri"/>
              </a:rPr>
              <a:t>st</a:t>
            </a:r>
            <a:r>
              <a:rPr lang="en-US" sz="1400" b="0" i="0" u="none" strike="noStrike" cap="none" dirty="0">
                <a:solidFill>
                  <a:srgbClr val="538CD5"/>
                </a:solidFill>
                <a:latin typeface="Calibri"/>
                <a:ea typeface="Calibri"/>
                <a:cs typeface="Calibri"/>
                <a:sym typeface="Calibri"/>
              </a:rPr>
              <a:t> on Forbes Fortune 500 companies by revenue</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171450" marR="0" lvl="0" indent="-17145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Employs more than 51,000 people across the country</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171450" marR="0" lvl="0" indent="-17145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$73.6-74.2B in expected revenue for 2019</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285750" marR="0" lvl="0" indent="-158750" algn="l" rtl="0">
              <a:lnSpc>
                <a:spcPct val="100000"/>
              </a:lnSpc>
              <a:spcBef>
                <a:spcPts val="0"/>
              </a:spcBef>
              <a:spcAft>
                <a:spcPts val="0"/>
              </a:spcAft>
              <a:buClr>
                <a:schemeClr val="dk1"/>
              </a:buClr>
              <a:buSzPts val="2000"/>
              <a:buFont typeface="Noto Sans Symbols"/>
              <a:buNone/>
            </a:pPr>
            <a:endParaRPr sz="20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26"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33" name="Google Shape;833;p26"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34" name="Google Shape;834;p26"/>
          <p:cNvSpPr txBox="1"/>
          <p:nvPr/>
        </p:nvSpPr>
        <p:spPr>
          <a:xfrm>
            <a:off x="171132" y="697117"/>
            <a:ext cx="9645506" cy="6717183"/>
          </a:xfrm>
          <a:prstGeom prst="rect">
            <a:avLst/>
          </a:prstGeom>
          <a:noFill/>
          <a:ln>
            <a:noFill/>
          </a:ln>
        </p:spPr>
        <p:txBody>
          <a:bodyPr spcFirstLastPara="1" wrap="square" lIns="91425" tIns="45700" rIns="91425" bIns="45700" anchor="t" anchorCtr="0">
            <a:spAutoFit/>
          </a:bodyPr>
          <a:lstStyle/>
          <a:p>
            <a:pPr marL="103660" marR="0" lvl="0" indent="0" algn="l" rtl="0">
              <a:lnSpc>
                <a:spcPct val="100000"/>
              </a:lnSpc>
              <a:spcBef>
                <a:spcPts val="265"/>
              </a:spcBef>
              <a:spcAft>
                <a:spcPts val="0"/>
              </a:spcAft>
              <a:buClr>
                <a:srgbClr val="000000"/>
              </a:buClr>
              <a:buSzPts val="1400"/>
              <a:buFont typeface="Arial"/>
              <a:buNone/>
            </a:pPr>
            <a:endParaRPr sz="1400" b="0" i="1" u="none" strike="noStrike" cap="none" dirty="0">
              <a:solidFill>
                <a:srgbClr val="4F81BD"/>
              </a:solidFill>
              <a:latin typeface="Calibri"/>
              <a:ea typeface="Calibri"/>
              <a:cs typeface="Calibri"/>
              <a:sym typeface="Calibri"/>
            </a:endParaRPr>
          </a:p>
          <a:p>
            <a:pPr marL="103660" marR="0" lvl="0" indent="0" algn="l" rtl="0">
              <a:lnSpc>
                <a:spcPct val="100000"/>
              </a:lnSpc>
              <a:spcBef>
                <a:spcPts val="265"/>
              </a:spcBef>
              <a:spcAft>
                <a:spcPts val="0"/>
              </a:spcAft>
              <a:buClr>
                <a:srgbClr val="000000"/>
              </a:buClr>
              <a:buSzPts val="1400"/>
              <a:buFont typeface="Arial"/>
              <a:buNone/>
            </a:pPr>
            <a:endParaRPr sz="1400" b="0" i="1" u="none" strike="noStrike" cap="none" dirty="0">
              <a:solidFill>
                <a:srgbClr val="4F81BD"/>
              </a:solidFill>
              <a:latin typeface="Calibri"/>
              <a:ea typeface="Calibri"/>
              <a:cs typeface="Calibri"/>
              <a:sym typeface="Calibri"/>
            </a:endParaRPr>
          </a:p>
          <a:p>
            <a:pPr marL="103660" marR="0" lvl="0" indent="0" algn="l" rtl="0">
              <a:lnSpc>
                <a:spcPct val="100000"/>
              </a:lnSpc>
              <a:spcBef>
                <a:spcPts val="265"/>
              </a:spcBef>
              <a:spcAft>
                <a:spcPts val="0"/>
              </a:spcAft>
              <a:buClr>
                <a:srgbClr val="000000"/>
              </a:buClr>
              <a:buSzPts val="1400"/>
              <a:buFont typeface="Arial"/>
              <a:buNone/>
            </a:pPr>
            <a:r>
              <a:rPr lang="en-US" sz="2000" b="1" i="0" u="none" strike="noStrike" cap="none" dirty="0">
                <a:solidFill>
                  <a:srgbClr val="4F81BD"/>
                </a:solidFill>
                <a:latin typeface="Calibri"/>
                <a:ea typeface="Calibri"/>
                <a:cs typeface="Calibri"/>
                <a:sym typeface="Calibri"/>
              </a:rPr>
              <a:t>Reliable Transportation</a:t>
            </a:r>
            <a:endParaRPr sz="2000" b="0" i="0" u="none" strike="noStrike" cap="none" dirty="0">
              <a:solidFill>
                <a:srgbClr val="000000"/>
              </a:solidFill>
              <a:sym typeface="Arial"/>
            </a:endParaRPr>
          </a:p>
          <a:p>
            <a:pPr marL="446560" marR="0" lvl="0" indent="-342900" algn="l" rtl="0">
              <a:lnSpc>
                <a:spcPct val="100000"/>
              </a:lnSpc>
              <a:spcBef>
                <a:spcPts val="265"/>
              </a:spcBef>
              <a:spcAft>
                <a:spcPts val="0"/>
              </a:spcAft>
              <a:buClr>
                <a:srgbClr val="4F81BD"/>
              </a:buClr>
              <a:buSzPts val="1400"/>
              <a:buFont typeface="Arial"/>
              <a:buChar char="•"/>
            </a:pPr>
            <a:r>
              <a:rPr lang="en-US" sz="1800" b="0" i="1" u="none" strike="noStrike" cap="none" dirty="0">
                <a:solidFill>
                  <a:srgbClr val="4F81BD"/>
                </a:solidFill>
                <a:latin typeface="Calibri"/>
                <a:ea typeface="Calibri"/>
                <a:cs typeface="Calibri"/>
                <a:sym typeface="Calibri"/>
              </a:rPr>
              <a:t>Ride sharing initiatives aimed at providing members  access to transportation to health activities or work activities should be piloted in States Centene has presence</a:t>
            </a:r>
            <a:r>
              <a:rPr lang="en-US" sz="1800" b="0" i="1" u="none" strike="noStrike" cap="none" dirty="0" smtClean="0">
                <a:solidFill>
                  <a:srgbClr val="4F81BD"/>
                </a:solidFill>
                <a:latin typeface="Calibri"/>
                <a:ea typeface="Calibri"/>
                <a:cs typeface="Calibri"/>
                <a:sym typeface="Calibri"/>
              </a:rPr>
              <a:t>.</a:t>
            </a:r>
          </a:p>
          <a:p>
            <a:pPr marL="446560" marR="0" lvl="0" indent="-342900" algn="l" rtl="0">
              <a:lnSpc>
                <a:spcPct val="100000"/>
              </a:lnSpc>
              <a:spcBef>
                <a:spcPts val="265"/>
              </a:spcBef>
              <a:spcAft>
                <a:spcPts val="0"/>
              </a:spcAft>
              <a:buClr>
                <a:srgbClr val="4F81BD"/>
              </a:buClr>
              <a:buSzPts val="1400"/>
              <a:buFont typeface="Arial"/>
              <a:buChar char="•"/>
            </a:pPr>
            <a:endParaRPr sz="1800" b="0" i="0" u="none" strike="noStrike" cap="none" dirty="0">
              <a:solidFill>
                <a:srgbClr val="000000"/>
              </a:solidFill>
              <a:sym typeface="Arial"/>
            </a:endParaRPr>
          </a:p>
          <a:p>
            <a:pPr marL="446560" marR="0" lvl="0" indent="-342900" algn="l" rtl="0">
              <a:lnSpc>
                <a:spcPct val="100000"/>
              </a:lnSpc>
              <a:spcBef>
                <a:spcPts val="265"/>
              </a:spcBef>
              <a:spcAft>
                <a:spcPts val="0"/>
              </a:spcAft>
              <a:buClr>
                <a:srgbClr val="4F81BD"/>
              </a:buClr>
              <a:buSzPts val="1400"/>
              <a:buFont typeface="Arial"/>
              <a:buChar char="•"/>
            </a:pPr>
            <a:r>
              <a:rPr lang="en-US" sz="1800" b="0" i="1" u="none" strike="noStrike" cap="none" dirty="0">
                <a:solidFill>
                  <a:srgbClr val="4F81BD"/>
                </a:solidFill>
                <a:latin typeface="Calibri"/>
                <a:ea typeface="Calibri"/>
                <a:cs typeface="Calibri"/>
                <a:sym typeface="Calibri"/>
              </a:rPr>
              <a:t>The Mobile Health Clinic aimed at connecting to members in medically underserved areas should be expanded to other States beyond Georgia</a:t>
            </a:r>
            <a:r>
              <a:rPr lang="en-US" sz="1800" b="0" i="1" u="none" strike="noStrike" cap="none" dirty="0" smtClean="0">
                <a:solidFill>
                  <a:srgbClr val="4F81BD"/>
                </a:solidFill>
                <a:latin typeface="Calibri"/>
                <a:ea typeface="Calibri"/>
                <a:cs typeface="Calibri"/>
                <a:sym typeface="Calibri"/>
              </a:rPr>
              <a:t>.</a:t>
            </a:r>
          </a:p>
          <a:p>
            <a:pPr marL="446560" marR="0" lvl="0" indent="-342900" algn="l" rtl="0">
              <a:lnSpc>
                <a:spcPct val="100000"/>
              </a:lnSpc>
              <a:spcBef>
                <a:spcPts val="265"/>
              </a:spcBef>
              <a:spcAft>
                <a:spcPts val="0"/>
              </a:spcAft>
              <a:buClr>
                <a:srgbClr val="4F81BD"/>
              </a:buClr>
              <a:buSzPts val="1400"/>
              <a:buFont typeface="Arial"/>
              <a:buChar char="•"/>
            </a:pPr>
            <a:endParaRPr sz="1800" b="0" i="0" u="none" strike="noStrike" cap="none" dirty="0">
              <a:solidFill>
                <a:srgbClr val="000000"/>
              </a:solidFill>
              <a:sym typeface="Arial"/>
            </a:endParaRPr>
          </a:p>
          <a:p>
            <a:pPr marL="446560" marR="0" lvl="0" indent="-342900" algn="l" rtl="0">
              <a:lnSpc>
                <a:spcPct val="100000"/>
              </a:lnSpc>
              <a:spcBef>
                <a:spcPts val="265"/>
              </a:spcBef>
              <a:spcAft>
                <a:spcPts val="0"/>
              </a:spcAft>
              <a:buClr>
                <a:srgbClr val="4F81BD"/>
              </a:buClr>
              <a:buSzPts val="1400"/>
              <a:buFont typeface="Arial"/>
              <a:buChar char="•"/>
            </a:pPr>
            <a:r>
              <a:rPr lang="en-US" sz="1800" b="0" i="1" u="none" strike="noStrike" cap="none" dirty="0">
                <a:solidFill>
                  <a:srgbClr val="4F81BD"/>
                </a:solidFill>
                <a:latin typeface="Calibri"/>
                <a:ea typeface="Calibri"/>
                <a:cs typeface="Calibri"/>
                <a:sym typeface="Calibri"/>
              </a:rPr>
              <a:t>Ensure strategy is driving toward key areas and delivers on opportunities for enhanced exposure </a:t>
            </a:r>
            <a:r>
              <a:rPr lang="en-US" sz="1800" b="0" i="1" u="none" strike="noStrike" cap="none" dirty="0" smtClean="0">
                <a:solidFill>
                  <a:srgbClr val="4F81BD"/>
                </a:solidFill>
                <a:latin typeface="Calibri"/>
                <a:ea typeface="Calibri"/>
                <a:cs typeface="Calibri"/>
                <a:sym typeface="Calibri"/>
              </a:rPr>
              <a:t>.</a:t>
            </a:r>
            <a:endParaRPr sz="1800" b="0" i="0" u="none" strike="noStrike" cap="none" dirty="0">
              <a:solidFill>
                <a:srgbClr val="000000"/>
              </a:solidFill>
              <a:sym typeface="Arial"/>
            </a:endParaRPr>
          </a:p>
          <a:p>
            <a:pPr marL="446560" marR="0" lvl="0" indent="-254000" algn="l" rtl="0">
              <a:lnSpc>
                <a:spcPct val="100000"/>
              </a:lnSpc>
              <a:spcBef>
                <a:spcPts val="265"/>
              </a:spcBef>
              <a:spcAft>
                <a:spcPts val="0"/>
              </a:spcAft>
              <a:buClr>
                <a:schemeClr val="dk1"/>
              </a:buClr>
              <a:buSzPts val="1400"/>
              <a:buFont typeface="Arial"/>
              <a:buNone/>
            </a:pPr>
            <a:endParaRPr sz="2000" b="0" i="1" u="none" strike="noStrike" cap="none" dirty="0">
              <a:solidFill>
                <a:srgbClr val="4F81BD"/>
              </a:solidFill>
              <a:latin typeface="Calibri"/>
              <a:ea typeface="Calibri"/>
              <a:cs typeface="Calibri"/>
              <a:sym typeface="Calibri"/>
            </a:endParaRPr>
          </a:p>
          <a:p>
            <a:pPr marL="446560" marR="0" lvl="0" indent="-254000" algn="l" rtl="0">
              <a:lnSpc>
                <a:spcPct val="100000"/>
              </a:lnSpc>
              <a:spcBef>
                <a:spcPts val="265"/>
              </a:spcBef>
              <a:spcAft>
                <a:spcPts val="0"/>
              </a:spcAft>
              <a:buClr>
                <a:schemeClr val="dk1"/>
              </a:buClr>
              <a:buSzPts val="1400"/>
              <a:buFont typeface="Arial"/>
              <a:buNone/>
            </a:pPr>
            <a:endParaRPr sz="2000" b="0" i="1" u="none" strike="noStrike" cap="none" dirty="0">
              <a:solidFill>
                <a:srgbClr val="4F81BD"/>
              </a:solidFill>
              <a:latin typeface="Calibri"/>
              <a:ea typeface="Calibri"/>
              <a:cs typeface="Calibri"/>
              <a:sym typeface="Calibri"/>
            </a:endParaRPr>
          </a:p>
          <a:p>
            <a:pPr marL="446560" marR="0" lvl="0" indent="-342900" algn="l" rtl="0">
              <a:lnSpc>
                <a:spcPct val="100000"/>
              </a:lnSpc>
              <a:spcBef>
                <a:spcPts val="265"/>
              </a:spcBef>
              <a:spcAft>
                <a:spcPts val="0"/>
              </a:spcAft>
              <a:buClr>
                <a:srgbClr val="4F81BD"/>
              </a:buClr>
              <a:buSzPts val="1400"/>
              <a:buFont typeface="Arial"/>
              <a:buChar char="•"/>
            </a:pPr>
            <a:r>
              <a:rPr lang="en-US" sz="2000" b="1" i="1" u="none" strike="noStrike" cap="none" dirty="0">
                <a:solidFill>
                  <a:srgbClr val="4F81BD"/>
                </a:solidFill>
                <a:latin typeface="Calibri"/>
                <a:ea typeface="Calibri"/>
                <a:cs typeface="Calibri"/>
                <a:sym typeface="Calibri"/>
              </a:rPr>
              <a:t>The use of </a:t>
            </a:r>
            <a:r>
              <a:rPr lang="en-US" sz="2000" b="1" i="1" u="sng" strike="noStrike" cap="none" dirty="0">
                <a:solidFill>
                  <a:srgbClr val="4F81BD"/>
                </a:solidFill>
                <a:latin typeface="Calibri"/>
                <a:ea typeface="Calibri"/>
                <a:cs typeface="Calibri"/>
                <a:sym typeface="Calibri"/>
                <a:hlinkClick r:id="rId3"/>
              </a:rPr>
              <a:t>www.auntbertha.com </a:t>
            </a:r>
            <a:r>
              <a:rPr lang="en-US" sz="2000" b="1" i="1" u="none" strike="noStrike" cap="none" dirty="0">
                <a:solidFill>
                  <a:srgbClr val="4F81BD"/>
                </a:solidFill>
                <a:latin typeface="Calibri"/>
                <a:ea typeface="Calibri"/>
                <a:cs typeface="Calibri"/>
                <a:sym typeface="Calibri"/>
              </a:rPr>
              <a:t> or other similar resources would be a great platform and resource to refer members who have unmet social needs to the right resources in their respective communities. Hence all Plans should be encouraged to enroll on this </a:t>
            </a:r>
            <a:r>
              <a:rPr lang="en-US" sz="2000" b="1" i="1" u="none" strike="noStrike" cap="none" dirty="0" smtClean="0">
                <a:solidFill>
                  <a:srgbClr val="4F81BD"/>
                </a:solidFill>
                <a:latin typeface="Calibri"/>
                <a:ea typeface="Calibri"/>
                <a:cs typeface="Calibri"/>
                <a:sym typeface="Calibri"/>
              </a:rPr>
              <a:t>platform and educate members to utilize the platform.</a:t>
            </a:r>
            <a:endParaRPr sz="2000" b="1" i="1" u="sng" strike="noStrike" cap="none" dirty="0">
              <a:solidFill>
                <a:srgbClr val="4F81BD"/>
              </a:solidFill>
              <a:latin typeface="Calibri"/>
              <a:ea typeface="Calibri"/>
              <a:cs typeface="Calibri"/>
              <a:sym typeface="Calibri"/>
            </a:endParaRPr>
          </a:p>
          <a:p>
            <a:pPr marL="117475" marR="0" lvl="0" indent="0" algn="l" rtl="0">
              <a:lnSpc>
                <a:spcPct val="100000"/>
              </a:lnSpc>
              <a:spcBef>
                <a:spcPts val="265"/>
              </a:spcBef>
              <a:spcAft>
                <a:spcPts val="0"/>
              </a:spcAft>
              <a:buClr>
                <a:srgbClr val="000000"/>
              </a:buClr>
              <a:buSzPts val="1600"/>
              <a:buFont typeface="Arial"/>
              <a:buNone/>
            </a:pPr>
            <a:endParaRPr sz="1600" b="0" i="0" u="none" strike="noStrike" cap="none" dirty="0">
              <a:solidFill>
                <a:schemeClr val="accent1"/>
              </a:solidFill>
              <a:latin typeface="Calibri"/>
              <a:ea typeface="Calibri"/>
              <a:cs typeface="Calibri"/>
              <a:sym typeface="Calibri"/>
            </a:endParaRPr>
          </a:p>
          <a:p>
            <a:pPr marL="342900" marR="0" lvl="0" indent="-123825" algn="l" rtl="0">
              <a:lnSpc>
                <a:spcPct val="100000"/>
              </a:lnSpc>
              <a:spcBef>
                <a:spcPts val="300"/>
              </a:spcBef>
              <a:spcAft>
                <a:spcPts val="0"/>
              </a:spcAft>
              <a:buClr>
                <a:schemeClr val="dk1"/>
              </a:buClr>
              <a:buSzPts val="1600"/>
              <a:buFont typeface="Arial"/>
              <a:buNone/>
            </a:pPr>
            <a:endParaRPr sz="1600" b="0" i="0" u="none" strike="noStrike" cap="none" dirty="0">
              <a:solidFill>
                <a:schemeClr val="accent1"/>
              </a:solidFill>
              <a:latin typeface="Calibri"/>
              <a:ea typeface="Calibri"/>
              <a:cs typeface="Calibri"/>
              <a:sym typeface="Calibri"/>
            </a:endParaRPr>
          </a:p>
          <a:p>
            <a:pPr marL="342900" marR="0" lvl="0" indent="-123825" algn="l" rtl="0">
              <a:lnSpc>
                <a:spcPct val="100000"/>
              </a:lnSpc>
              <a:spcBef>
                <a:spcPts val="300"/>
              </a:spcBef>
              <a:spcAft>
                <a:spcPts val="0"/>
              </a:spcAft>
              <a:buClr>
                <a:schemeClr val="dk1"/>
              </a:buClr>
              <a:buSzPts val="1600"/>
              <a:buFont typeface="Arial"/>
              <a:buNone/>
            </a:pPr>
            <a:endParaRPr sz="1600" b="0" i="1" u="none" strike="noStrike" cap="none" dirty="0">
              <a:solidFill>
                <a:srgbClr val="7F7F7F"/>
              </a:solidFill>
              <a:latin typeface="Calibri"/>
              <a:ea typeface="Calibri"/>
              <a:cs typeface="Calibri"/>
              <a:sym typeface="Calibri"/>
            </a:endParaRPr>
          </a:p>
          <a:p>
            <a:pPr marL="342900" marR="0" lvl="0" indent="-123825" algn="l" rtl="0">
              <a:lnSpc>
                <a:spcPct val="100000"/>
              </a:lnSpc>
              <a:spcBef>
                <a:spcPts val="300"/>
              </a:spcBef>
              <a:spcAft>
                <a:spcPts val="0"/>
              </a:spcAft>
              <a:buClr>
                <a:schemeClr val="dk1"/>
              </a:buClr>
              <a:buSzPts val="1600"/>
              <a:buFont typeface="Arial"/>
              <a:buNone/>
            </a:pPr>
            <a:endParaRPr sz="1600" b="0" i="1" u="none" strike="noStrike" cap="none" dirty="0">
              <a:solidFill>
                <a:srgbClr val="7F7F7F"/>
              </a:solidFill>
              <a:latin typeface="Calibri"/>
              <a:ea typeface="Calibri"/>
              <a:cs typeface="Calibri"/>
              <a:sym typeface="Calibri"/>
            </a:endParaRPr>
          </a:p>
          <a:p>
            <a:pPr marL="852312" marR="0" lvl="1" indent="-111125" algn="l" rtl="0">
              <a:lnSpc>
                <a:spcPct val="100000"/>
              </a:lnSpc>
              <a:spcBef>
                <a:spcPts val="300"/>
              </a:spcBef>
              <a:spcAft>
                <a:spcPts val="0"/>
              </a:spcAft>
              <a:buClr>
                <a:schemeClr val="dk1"/>
              </a:buClr>
              <a:buSzPts val="1800"/>
              <a:buFont typeface="Arial"/>
              <a:buNone/>
            </a:pPr>
            <a:endParaRPr sz="1800" b="0" i="0" u="none" strike="noStrike" cap="none" dirty="0">
              <a:solidFill>
                <a:schemeClr val="accent1"/>
              </a:solidFill>
              <a:latin typeface="Calibri"/>
              <a:ea typeface="Calibri"/>
              <a:cs typeface="Calibri"/>
              <a:sym typeface="Calibri"/>
            </a:endParaRPr>
          </a:p>
          <a:p>
            <a:pPr marL="1361724" marR="0" lvl="2" indent="-266700" algn="l" rtl="0">
              <a:lnSpc>
                <a:spcPct val="100000"/>
              </a:lnSpc>
              <a:spcBef>
                <a:spcPts val="300"/>
              </a:spcBef>
              <a:spcAft>
                <a:spcPts val="0"/>
              </a:spcAft>
              <a:buClr>
                <a:schemeClr val="dk1"/>
              </a:buClr>
              <a:buSzPts val="1200"/>
              <a:buFont typeface="Arial"/>
              <a:buNone/>
            </a:pPr>
            <a:endParaRPr sz="1200" b="0" i="1" u="none" strike="noStrike" cap="none" dirty="0">
              <a:solidFill>
                <a:srgbClr val="7F7F7F"/>
              </a:solidFill>
              <a:latin typeface="Calibri"/>
              <a:ea typeface="Calibri"/>
              <a:cs typeface="Calibri"/>
              <a:sym typeface="Calibri"/>
            </a:endParaRPr>
          </a:p>
        </p:txBody>
      </p:sp>
      <p:sp>
        <p:nvSpPr>
          <p:cNvPr id="835" name="Google Shape;835;p26"/>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dirty="0" smtClean="0">
                <a:solidFill>
                  <a:srgbClr val="7F7F7F"/>
                </a:solidFill>
                <a:latin typeface="Calibri"/>
                <a:ea typeface="Calibri"/>
                <a:cs typeface="Calibri"/>
                <a:sym typeface="Calibri"/>
              </a:rPr>
              <a:t>Recommendations cont.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3884362631"/>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
          <p:cNvSpPr txBox="1"/>
          <p:nvPr/>
        </p:nvSpPr>
        <p:spPr>
          <a:xfrm>
            <a:off x="0" y="221674"/>
            <a:ext cx="10058400" cy="372215"/>
          </a:xfrm>
          <a:prstGeom prst="rect">
            <a:avLst/>
          </a:prstGeom>
          <a:noFill/>
          <a:ln>
            <a:noFill/>
          </a:ln>
        </p:spPr>
        <p:txBody>
          <a:bodyPr spcFirstLastPara="1" wrap="square" lIns="305625" tIns="45700" rIns="91425" bIns="45700" anchor="ctr" anchorCtr="0">
            <a:normAutofit/>
          </a:bodyPr>
          <a:lstStyle/>
          <a:p>
            <a:pPr marL="0" marR="0" lvl="0" indent="0" algn="l" rtl="0">
              <a:lnSpc>
                <a:spcPct val="80000"/>
              </a:lnSpc>
              <a:spcBef>
                <a:spcPts val="0"/>
              </a:spcBef>
              <a:spcAft>
                <a:spcPts val="0"/>
              </a:spcAft>
              <a:buClr>
                <a:srgbClr val="7F7F7F"/>
              </a:buClr>
              <a:buSzPts val="2170"/>
              <a:buFont typeface="Calibri"/>
              <a:buNone/>
            </a:pPr>
            <a:r>
              <a:rPr lang="en-US" sz="2170" b="1" i="0" u="none" strike="noStrike" cap="none">
                <a:solidFill>
                  <a:srgbClr val="7F7F7F"/>
                </a:solidFill>
                <a:latin typeface="Calibri"/>
                <a:ea typeface="Calibri"/>
                <a:cs typeface="Calibri"/>
                <a:sym typeface="Calibri"/>
              </a:rPr>
              <a:t>Key Theme &amp; Insights</a:t>
            </a:r>
            <a:endParaRPr sz="2790" b="1" i="0" u="none" strike="noStrike" cap="none">
              <a:solidFill>
                <a:srgbClr val="7F7F7F"/>
              </a:solidFill>
              <a:latin typeface="Calibri"/>
              <a:ea typeface="Calibri"/>
              <a:cs typeface="Calibri"/>
              <a:sym typeface="Calibri"/>
            </a:endParaRPr>
          </a:p>
        </p:txBody>
      </p:sp>
      <p:sp>
        <p:nvSpPr>
          <p:cNvPr id="850" name="Google Shape;850;p8"/>
          <p:cNvSpPr txBox="1"/>
          <p:nvPr/>
        </p:nvSpPr>
        <p:spPr>
          <a:xfrm>
            <a:off x="311085" y="938438"/>
            <a:ext cx="9747315" cy="84945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538CD5"/>
                </a:solidFill>
                <a:latin typeface="Calibri"/>
                <a:ea typeface="Calibri"/>
                <a:cs typeface="Calibri"/>
                <a:sym typeface="Calibri"/>
              </a:rPr>
              <a:t>Depression was found to be the most prevalent chronic condition among the respondents, with higher rates of Depression recorded among the Medicaid respondents than the Medicaid-Medicare respondents. Respondents on Medicaid Insurance Plan tend to have higher unmet needs than respondents on the Medicaid-Medicare Insurance Plan. Irrespective of the respondent’s chronic condition, housing security, food security and reliable transportation were the top 3 most important and pressing social need.</a:t>
            </a: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38CD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34290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 Majority of the respondents with chronic conditions reported been worried or stressed about paying their utilities or rent or mortgage due to insufficient funds.  </a:t>
            </a:r>
            <a:endParaRPr sz="1400" b="0" i="0" u="none" strike="noStrike" cap="none" dirty="0">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34290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Respondents with chronic conditions are more worried about their job security than respondents without any chronic condition. Respondents with chronic condition within the age band 25-44 years worry more about their job security than any other age band.</a:t>
            </a:r>
            <a:endParaRPr sz="1400" b="0" i="0" u="none" strike="noStrike" cap="none" dirty="0">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34290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There was a higher unmet need for reliable transportation to medical appointments for respondents on Medicaid insurance Plan while a reliable transportation to destinations such as banks, grocery store, etc. was a major concern for those with Dual Plan</a:t>
            </a:r>
            <a:endParaRPr sz="1400" b="0" i="0" u="none" strike="noStrike" cap="none" dirty="0">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34290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Respondents with chronic condition(s) had a higher need for food security. These respondents were concerned their food will run out before they get money to buy some and could not afford to eat a healthy or balanced meal.</a:t>
            </a:r>
            <a:endParaRPr sz="1400" b="0" i="0" u="none" strike="noStrike" cap="none" dirty="0">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342900" algn="l" rtl="0">
              <a:lnSpc>
                <a:spcPct val="100000"/>
              </a:lnSpc>
              <a:spcBef>
                <a:spcPts val="0"/>
              </a:spcBef>
              <a:spcAft>
                <a:spcPts val="0"/>
              </a:spcAft>
              <a:buClr>
                <a:srgbClr val="538CD5"/>
              </a:buClr>
              <a:buSzPts val="1400"/>
              <a:buFont typeface="Arial"/>
              <a:buChar char="•"/>
            </a:pPr>
            <a:r>
              <a:rPr lang="en-US" sz="1400" b="0" i="0" u="none" strike="noStrike" cap="none" dirty="0">
                <a:solidFill>
                  <a:srgbClr val="538CD5"/>
                </a:solidFill>
                <a:latin typeface="Calibri"/>
                <a:ea typeface="Calibri"/>
                <a:cs typeface="Calibri"/>
                <a:sym typeface="Calibri"/>
              </a:rPr>
              <a:t>Although there were higher need for food security among respondents with chronic condition(s), more than half of them never or rarely used the Food Pantry or Soup Kitchen to meet their food security needs.</a:t>
            </a:r>
            <a:endParaRPr sz="1400" b="0" i="0" u="none" strike="noStrike" cap="none" dirty="0">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ts val="1400"/>
              <a:buFont typeface="Arial"/>
              <a:buNone/>
            </a:pPr>
            <a:endParaRPr sz="1400" b="0" i="0" u="none" strike="noStrike" cap="none" dirty="0">
              <a:solidFill>
                <a:srgbClr val="538CD5"/>
              </a:solidFill>
              <a:latin typeface="Calibri"/>
              <a:ea typeface="Calibri"/>
              <a:cs typeface="Calibri"/>
              <a:sym typeface="Calibri"/>
            </a:endParaRPr>
          </a:p>
          <a:p>
            <a:pPr marL="285750" marR="0" lvl="0" indent="-158750" algn="l" rtl="0">
              <a:lnSpc>
                <a:spcPct val="100000"/>
              </a:lnSpc>
              <a:spcBef>
                <a:spcPts val="0"/>
              </a:spcBef>
              <a:spcAft>
                <a:spcPts val="0"/>
              </a:spcAft>
              <a:buClr>
                <a:schemeClr val="dk1"/>
              </a:buClr>
              <a:buSzPts val="2000"/>
              <a:buFont typeface="Noto Sans Symbols"/>
              <a:buNone/>
            </a:pPr>
            <a:endParaRPr sz="20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29"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56" name="Google Shape;856;p29"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57" name="Google Shape;857;p29"/>
          <p:cNvSpPr txBox="1"/>
          <p:nvPr/>
        </p:nvSpPr>
        <p:spPr>
          <a:xfrm>
            <a:off x="506412" y="1004315"/>
            <a:ext cx="8836924" cy="4855175"/>
          </a:xfrm>
          <a:prstGeom prst="rect">
            <a:avLst/>
          </a:prstGeom>
          <a:noFill/>
          <a:ln>
            <a:noFill/>
          </a:ln>
        </p:spPr>
        <p:txBody>
          <a:bodyPr spcFirstLastPara="1" wrap="square" lIns="91425" tIns="45700" rIns="91425" bIns="45700" anchor="t" anchorCtr="0">
            <a:spAutoFit/>
          </a:bodyPr>
          <a:lstStyle/>
          <a:p>
            <a:pPr marL="117475" marR="0" lvl="0" indent="0" algn="l" rtl="0">
              <a:lnSpc>
                <a:spcPct val="100000"/>
              </a:lnSpc>
              <a:spcBef>
                <a:spcPts val="0"/>
              </a:spcBef>
              <a:spcAft>
                <a:spcPts val="0"/>
              </a:spcAft>
              <a:buClr>
                <a:srgbClr val="000000"/>
              </a:buClr>
              <a:buSzPts val="4000"/>
              <a:buFont typeface="Arial"/>
              <a:buNone/>
            </a:pPr>
            <a:endParaRPr sz="4000" b="0" i="0" u="none" strike="noStrike" cap="none" dirty="0">
              <a:solidFill>
                <a:schemeClr val="accent1"/>
              </a:solidFill>
              <a:latin typeface="Calibri"/>
              <a:ea typeface="Calibri"/>
              <a:cs typeface="Calibri"/>
              <a:sym typeface="Calibri"/>
            </a:endParaRPr>
          </a:p>
          <a:p>
            <a:pPr marL="117475" marR="0" lvl="0" indent="0" algn="ctr" rtl="0">
              <a:lnSpc>
                <a:spcPct val="100000"/>
              </a:lnSpc>
              <a:spcBef>
                <a:spcPts val="300"/>
              </a:spcBef>
              <a:spcAft>
                <a:spcPts val="0"/>
              </a:spcAft>
              <a:buClr>
                <a:srgbClr val="000000"/>
              </a:buClr>
              <a:buSzPts val="4000"/>
              <a:buFont typeface="Arial"/>
              <a:buNone/>
            </a:pPr>
            <a:r>
              <a:rPr lang="en-US" sz="4000" b="0" i="0" u="none" strike="noStrike" cap="none" dirty="0">
                <a:solidFill>
                  <a:schemeClr val="accent1"/>
                </a:solidFill>
                <a:latin typeface="Calibri"/>
                <a:ea typeface="Calibri"/>
                <a:cs typeface="Calibri"/>
                <a:sym typeface="Calibri"/>
              </a:rPr>
              <a:t>Questions + Discussion. </a:t>
            </a:r>
            <a:endParaRPr sz="1400" b="0" i="0" u="none" strike="noStrike" cap="none" dirty="0">
              <a:solidFill>
                <a:srgbClr val="000000"/>
              </a:solidFill>
              <a:latin typeface="Arial"/>
              <a:ea typeface="Arial"/>
              <a:cs typeface="Arial"/>
              <a:sym typeface="Arial"/>
            </a:endParaRPr>
          </a:p>
          <a:p>
            <a:pPr marL="117475" marR="0" lvl="0" indent="0" algn="ctr" rtl="0">
              <a:lnSpc>
                <a:spcPct val="100000"/>
              </a:lnSpc>
              <a:spcBef>
                <a:spcPts val="300"/>
              </a:spcBef>
              <a:spcAft>
                <a:spcPts val="0"/>
              </a:spcAft>
              <a:buClr>
                <a:srgbClr val="000000"/>
              </a:buClr>
              <a:buSzPts val="2400"/>
              <a:buFont typeface="Arial"/>
              <a:buNone/>
            </a:pPr>
            <a:endParaRPr sz="2400" b="0" i="0" u="none" strike="noStrike" cap="none" dirty="0">
              <a:solidFill>
                <a:schemeClr val="accent1"/>
              </a:solidFill>
              <a:latin typeface="Calibri"/>
              <a:ea typeface="Calibri"/>
              <a:cs typeface="Calibri"/>
              <a:sym typeface="Calibri"/>
            </a:endParaRPr>
          </a:p>
          <a:p>
            <a:pPr marL="117475" marR="0" lvl="0" indent="0" algn="ctr" rtl="0">
              <a:lnSpc>
                <a:spcPct val="100000"/>
              </a:lnSpc>
              <a:spcBef>
                <a:spcPts val="300"/>
              </a:spcBef>
              <a:spcAft>
                <a:spcPts val="0"/>
              </a:spcAft>
              <a:buClr>
                <a:srgbClr val="000000"/>
              </a:buClr>
              <a:buSzPts val="2400"/>
              <a:buFont typeface="Arial"/>
              <a:buNone/>
            </a:pPr>
            <a:endParaRPr sz="2400" b="0" i="0" u="none" strike="noStrike" cap="none" dirty="0">
              <a:solidFill>
                <a:schemeClr val="accent1"/>
              </a:solidFill>
              <a:latin typeface="Calibri"/>
              <a:ea typeface="Calibri"/>
              <a:cs typeface="Calibri"/>
              <a:sym typeface="Calibri"/>
            </a:endParaRPr>
          </a:p>
          <a:p>
            <a:pPr marL="117475" marR="0" lvl="0" indent="0" algn="ctr" rtl="0">
              <a:lnSpc>
                <a:spcPct val="100000"/>
              </a:lnSpc>
              <a:spcBef>
                <a:spcPts val="300"/>
              </a:spcBef>
              <a:spcAft>
                <a:spcPts val="0"/>
              </a:spcAft>
              <a:buClr>
                <a:srgbClr val="000000"/>
              </a:buClr>
              <a:buSzPts val="2400"/>
              <a:buFont typeface="Arial"/>
              <a:buNone/>
            </a:pPr>
            <a:endParaRPr sz="2400" b="0" i="0" u="none" strike="noStrike" cap="none" dirty="0">
              <a:solidFill>
                <a:schemeClr val="accent1"/>
              </a:solidFill>
              <a:latin typeface="Calibri"/>
              <a:ea typeface="Calibri"/>
              <a:cs typeface="Calibri"/>
              <a:sym typeface="Calibri"/>
            </a:endParaRPr>
          </a:p>
          <a:p>
            <a:pPr marL="117475" marR="0" lvl="0" indent="0" algn="ctr" rtl="0">
              <a:lnSpc>
                <a:spcPct val="100000"/>
              </a:lnSpc>
              <a:spcBef>
                <a:spcPts val="300"/>
              </a:spcBef>
              <a:spcAft>
                <a:spcPts val="0"/>
              </a:spcAft>
              <a:buClr>
                <a:srgbClr val="000000"/>
              </a:buClr>
              <a:buSzPts val="3600"/>
              <a:buFont typeface="Arial"/>
              <a:buNone/>
            </a:pPr>
            <a:r>
              <a:rPr lang="en-US" sz="3600" b="0" i="0" u="none" strike="noStrike" cap="none" dirty="0">
                <a:solidFill>
                  <a:schemeClr val="accent1"/>
                </a:solidFill>
                <a:latin typeface="Calibri"/>
                <a:ea typeface="Calibri"/>
                <a:cs typeface="Calibri"/>
                <a:sym typeface="Calibri"/>
              </a:rPr>
              <a:t>Thank you</a:t>
            </a:r>
            <a:endParaRPr sz="1400" b="0" i="0" u="none" strike="noStrike" cap="none" dirty="0">
              <a:solidFill>
                <a:srgbClr val="000000"/>
              </a:solidFill>
              <a:latin typeface="Arial"/>
              <a:ea typeface="Arial"/>
              <a:cs typeface="Arial"/>
              <a:sym typeface="Arial"/>
            </a:endParaRPr>
          </a:p>
          <a:p>
            <a:pPr marL="342900" marR="0" lvl="0" indent="-123825" algn="l" rtl="0">
              <a:lnSpc>
                <a:spcPct val="100000"/>
              </a:lnSpc>
              <a:spcBef>
                <a:spcPts val="300"/>
              </a:spcBef>
              <a:spcAft>
                <a:spcPts val="0"/>
              </a:spcAft>
              <a:buClr>
                <a:schemeClr val="dk1"/>
              </a:buClr>
              <a:buSzPts val="1600"/>
              <a:buFont typeface="Arial"/>
              <a:buNone/>
            </a:pPr>
            <a:endParaRPr sz="1600" b="0" i="0" u="none" strike="noStrike" cap="none" dirty="0">
              <a:solidFill>
                <a:schemeClr val="accent1"/>
              </a:solidFill>
              <a:latin typeface="Calibri"/>
              <a:ea typeface="Calibri"/>
              <a:cs typeface="Calibri"/>
              <a:sym typeface="Calibri"/>
            </a:endParaRPr>
          </a:p>
          <a:p>
            <a:pPr marL="342900" marR="0" lvl="0" indent="-123825" algn="l" rtl="0">
              <a:lnSpc>
                <a:spcPct val="100000"/>
              </a:lnSpc>
              <a:spcBef>
                <a:spcPts val="300"/>
              </a:spcBef>
              <a:spcAft>
                <a:spcPts val="0"/>
              </a:spcAft>
              <a:buClr>
                <a:schemeClr val="dk1"/>
              </a:buClr>
              <a:buSzPts val="1600"/>
              <a:buFont typeface="Arial"/>
              <a:buNone/>
            </a:pPr>
            <a:endParaRPr sz="1600" b="0" i="0" u="none" strike="noStrike" cap="none" dirty="0">
              <a:solidFill>
                <a:schemeClr val="accent1"/>
              </a:solidFill>
              <a:latin typeface="Calibri"/>
              <a:ea typeface="Calibri"/>
              <a:cs typeface="Calibri"/>
              <a:sym typeface="Calibri"/>
            </a:endParaRPr>
          </a:p>
          <a:p>
            <a:pPr marL="342900" marR="0" lvl="0" indent="-123825" algn="l" rtl="0">
              <a:lnSpc>
                <a:spcPct val="100000"/>
              </a:lnSpc>
              <a:spcBef>
                <a:spcPts val="300"/>
              </a:spcBef>
              <a:spcAft>
                <a:spcPts val="0"/>
              </a:spcAft>
              <a:buClr>
                <a:schemeClr val="dk1"/>
              </a:buClr>
              <a:buSzPts val="1600"/>
              <a:buFont typeface="Arial"/>
              <a:buNone/>
            </a:pPr>
            <a:endParaRPr sz="1600" b="0" i="1" u="none" strike="noStrike" cap="none" dirty="0">
              <a:solidFill>
                <a:srgbClr val="7F7F7F"/>
              </a:solidFill>
              <a:latin typeface="Calibri"/>
              <a:ea typeface="Calibri"/>
              <a:cs typeface="Calibri"/>
              <a:sym typeface="Calibri"/>
            </a:endParaRPr>
          </a:p>
          <a:p>
            <a:pPr marL="342900" marR="0" lvl="0" indent="-123825" algn="l" rtl="0">
              <a:lnSpc>
                <a:spcPct val="100000"/>
              </a:lnSpc>
              <a:spcBef>
                <a:spcPts val="300"/>
              </a:spcBef>
              <a:spcAft>
                <a:spcPts val="0"/>
              </a:spcAft>
              <a:buClr>
                <a:schemeClr val="dk1"/>
              </a:buClr>
              <a:buSzPts val="1600"/>
              <a:buFont typeface="Arial"/>
              <a:buNone/>
            </a:pPr>
            <a:endParaRPr sz="1600" b="0" i="1" u="none" strike="noStrike" cap="none" dirty="0">
              <a:solidFill>
                <a:srgbClr val="7F7F7F"/>
              </a:solidFill>
              <a:latin typeface="Calibri"/>
              <a:ea typeface="Calibri"/>
              <a:cs typeface="Calibri"/>
              <a:sym typeface="Calibri"/>
            </a:endParaRPr>
          </a:p>
          <a:p>
            <a:pPr marL="852312" marR="0" lvl="1" indent="-111125" algn="l" rtl="0">
              <a:lnSpc>
                <a:spcPct val="100000"/>
              </a:lnSpc>
              <a:spcBef>
                <a:spcPts val="300"/>
              </a:spcBef>
              <a:spcAft>
                <a:spcPts val="0"/>
              </a:spcAft>
              <a:buClr>
                <a:schemeClr val="dk1"/>
              </a:buClr>
              <a:buSzPts val="1800"/>
              <a:buFont typeface="Arial"/>
              <a:buNone/>
            </a:pPr>
            <a:endParaRPr sz="1800" b="0" i="0" u="none" strike="noStrike" cap="none" dirty="0">
              <a:solidFill>
                <a:schemeClr val="accent1"/>
              </a:solidFill>
              <a:latin typeface="Calibri"/>
              <a:ea typeface="Calibri"/>
              <a:cs typeface="Calibri"/>
              <a:sym typeface="Calibri"/>
            </a:endParaRPr>
          </a:p>
          <a:p>
            <a:pPr marL="1361724" marR="0" lvl="2" indent="-266700" algn="l" rtl="0">
              <a:lnSpc>
                <a:spcPct val="100000"/>
              </a:lnSpc>
              <a:spcBef>
                <a:spcPts val="300"/>
              </a:spcBef>
              <a:spcAft>
                <a:spcPts val="0"/>
              </a:spcAft>
              <a:buClr>
                <a:schemeClr val="dk1"/>
              </a:buClr>
              <a:buSzPts val="1200"/>
              <a:buFont typeface="Arial"/>
              <a:buNone/>
            </a:pPr>
            <a:endParaRPr sz="1200" b="0" i="1" u="none" strike="noStrike" cap="none" dirty="0">
              <a:solidFill>
                <a:srgbClr val="7F7F7F"/>
              </a:solidFill>
              <a:latin typeface="Calibri"/>
              <a:ea typeface="Calibri"/>
              <a:cs typeface="Calibri"/>
              <a:sym typeface="Calibri"/>
            </a:endParaRPr>
          </a:p>
        </p:txBody>
      </p:sp>
      <p:sp>
        <p:nvSpPr>
          <p:cNvPr id="858" name="Google Shape;858;p29"/>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0"/>
          <p:cNvSpPr txBox="1">
            <a:spLocks noGrp="1"/>
          </p:cNvSpPr>
          <p:nvPr>
            <p:ph type="ctrTitle"/>
          </p:nvPr>
        </p:nvSpPr>
        <p:spPr>
          <a:xfrm>
            <a:off x="32331" y="499658"/>
            <a:ext cx="9665469" cy="568566"/>
          </a:xfrm>
          <a:prstGeom prst="rect">
            <a:avLst/>
          </a:prstGeom>
          <a:noFill/>
          <a:ln>
            <a:noFill/>
          </a:ln>
        </p:spPr>
        <p:txBody>
          <a:bodyPr spcFirstLastPara="1" wrap="square" lIns="305625" tIns="0" rIns="0" bIns="0" anchor="t" anchorCtr="0">
            <a:normAutofit/>
          </a:bodyPr>
          <a:lstStyle/>
          <a:p>
            <a:pPr marL="0" lvl="0" indent="0" algn="l" rtl="0">
              <a:lnSpc>
                <a:spcPct val="100000"/>
              </a:lnSpc>
              <a:spcBef>
                <a:spcPts val="0"/>
              </a:spcBef>
              <a:spcAft>
                <a:spcPts val="0"/>
              </a:spcAft>
              <a:buClr>
                <a:srgbClr val="0067AB"/>
              </a:buClr>
              <a:buSzPts val="3100"/>
              <a:buFont typeface="Calibri"/>
              <a:buNone/>
            </a:pPr>
            <a:r>
              <a:rPr lang="en-US"/>
              <a:t>Contacts</a:t>
            </a:r>
            <a:endParaRPr/>
          </a:p>
        </p:txBody>
      </p:sp>
      <p:sp>
        <p:nvSpPr>
          <p:cNvPr id="864" name="Google Shape;864;p30"/>
          <p:cNvSpPr txBox="1">
            <a:spLocks noGrp="1"/>
          </p:cNvSpPr>
          <p:nvPr>
            <p:ph type="body" idx="2"/>
          </p:nvPr>
        </p:nvSpPr>
        <p:spPr>
          <a:xfrm>
            <a:off x="236617" y="1430338"/>
            <a:ext cx="9461183" cy="5744944"/>
          </a:xfrm>
          <a:prstGeom prst="rect">
            <a:avLst/>
          </a:prstGeom>
          <a:noFill/>
          <a:ln>
            <a:noFill/>
          </a:ln>
        </p:spPr>
        <p:txBody>
          <a:bodyPr spcFirstLastPara="1" wrap="square" lIns="0" tIns="0" rIns="0" bIns="0" anchor="t" anchorCtr="0">
            <a:normAutofit/>
          </a:bodyPr>
          <a:lstStyle/>
          <a:p>
            <a:pPr marL="203765" lvl="0" indent="-203765" algn="ctr" rtl="0">
              <a:lnSpc>
                <a:spcPct val="100000"/>
              </a:lnSpc>
              <a:spcBef>
                <a:spcPts val="0"/>
              </a:spcBef>
              <a:spcAft>
                <a:spcPts val="0"/>
              </a:spcAft>
              <a:buClr>
                <a:srgbClr val="00548C"/>
              </a:buClr>
              <a:buSzPts val="2700"/>
              <a:buNone/>
            </a:pPr>
            <a:endParaRPr dirty="0"/>
          </a:p>
          <a:p>
            <a:pPr marL="203765" lvl="0" indent="-203765" algn="ctr" rtl="0">
              <a:lnSpc>
                <a:spcPct val="100000"/>
              </a:lnSpc>
              <a:spcBef>
                <a:spcPts val="480"/>
              </a:spcBef>
              <a:spcAft>
                <a:spcPts val="0"/>
              </a:spcAft>
              <a:buClr>
                <a:srgbClr val="00548C"/>
              </a:buClr>
              <a:buSzPts val="2400"/>
              <a:buNone/>
            </a:pPr>
            <a:r>
              <a:rPr lang="en-US" sz="2400" b="1" dirty="0"/>
              <a:t>Richmond Addo </a:t>
            </a:r>
            <a:r>
              <a:rPr lang="en-US" sz="2400" b="1" dirty="0" err="1"/>
              <a:t>Danquah</a:t>
            </a:r>
            <a:endParaRPr dirty="0"/>
          </a:p>
          <a:p>
            <a:pPr marL="203765" lvl="0" indent="-203765" algn="ctr" rtl="0">
              <a:lnSpc>
                <a:spcPct val="100000"/>
              </a:lnSpc>
              <a:spcBef>
                <a:spcPts val="360"/>
              </a:spcBef>
              <a:spcAft>
                <a:spcPts val="0"/>
              </a:spcAft>
              <a:buClr>
                <a:srgbClr val="00548C"/>
              </a:buClr>
              <a:buSzPts val="1800"/>
              <a:buNone/>
            </a:pPr>
            <a:r>
              <a:rPr lang="en-US" sz="1800" b="1" i="1" dirty="0"/>
              <a:t>Intern, Strategic Insights</a:t>
            </a:r>
            <a:endParaRPr dirty="0"/>
          </a:p>
          <a:p>
            <a:pPr marL="203765" lvl="0" indent="-203765" algn="ctr" rtl="0">
              <a:lnSpc>
                <a:spcPct val="100000"/>
              </a:lnSpc>
              <a:spcBef>
                <a:spcPts val="360"/>
              </a:spcBef>
              <a:spcAft>
                <a:spcPts val="0"/>
              </a:spcAft>
              <a:buClr>
                <a:srgbClr val="00548C"/>
              </a:buClr>
              <a:buSzPts val="1800"/>
              <a:buNone/>
            </a:pPr>
            <a:r>
              <a:rPr lang="en-US" sz="1800" u="sng" dirty="0">
                <a:solidFill>
                  <a:schemeClr val="hlink"/>
                </a:solidFill>
                <a:hlinkClick r:id="rId3"/>
              </a:rPr>
              <a:t>Richmond.Danquah@CENTENE.COM</a:t>
            </a:r>
            <a:endParaRPr sz="1800" u="sng" dirty="0"/>
          </a:p>
          <a:p>
            <a:pPr marL="203765" lvl="0" indent="-203765" algn="ctr" rtl="0">
              <a:lnSpc>
                <a:spcPct val="100000"/>
              </a:lnSpc>
              <a:spcBef>
                <a:spcPts val="360"/>
              </a:spcBef>
              <a:spcAft>
                <a:spcPts val="0"/>
              </a:spcAft>
              <a:buClr>
                <a:srgbClr val="00548C"/>
              </a:buClr>
              <a:buSzPts val="1800"/>
              <a:buNone/>
            </a:pPr>
            <a:r>
              <a:rPr lang="en-US" sz="1800" dirty="0"/>
              <a:t>618.514.9448</a:t>
            </a:r>
            <a:endParaRPr dirty="0"/>
          </a:p>
          <a:p>
            <a:pPr marL="203765" lvl="0" indent="-203765" algn="ctr" rtl="0">
              <a:lnSpc>
                <a:spcPct val="100000"/>
              </a:lnSpc>
              <a:spcBef>
                <a:spcPts val="360"/>
              </a:spcBef>
              <a:spcAft>
                <a:spcPts val="0"/>
              </a:spcAft>
              <a:buClr>
                <a:srgbClr val="00548C"/>
              </a:buClr>
              <a:buSzPts val="1800"/>
              <a:buNone/>
            </a:pPr>
            <a:endParaRPr sz="1800" b="1" dirty="0"/>
          </a:p>
          <a:p>
            <a:pPr marL="203765" lvl="0" indent="-203765" algn="ctr" rtl="0">
              <a:lnSpc>
                <a:spcPct val="100000"/>
              </a:lnSpc>
              <a:spcBef>
                <a:spcPts val="480"/>
              </a:spcBef>
              <a:spcAft>
                <a:spcPts val="0"/>
              </a:spcAft>
              <a:buClr>
                <a:srgbClr val="00548C"/>
              </a:buClr>
              <a:buSzPts val="2400"/>
              <a:buNone/>
            </a:pPr>
            <a:r>
              <a:rPr lang="en-US" sz="2400" b="1" dirty="0"/>
              <a:t>Teresa Terry</a:t>
            </a:r>
            <a:endParaRPr dirty="0"/>
          </a:p>
          <a:p>
            <a:pPr marL="203765" lvl="0" indent="-203765" algn="ctr" rtl="0">
              <a:lnSpc>
                <a:spcPct val="100000"/>
              </a:lnSpc>
              <a:spcBef>
                <a:spcPts val="360"/>
              </a:spcBef>
              <a:spcAft>
                <a:spcPts val="0"/>
              </a:spcAft>
              <a:buClr>
                <a:srgbClr val="00548C"/>
              </a:buClr>
              <a:buSzPts val="1800"/>
              <a:buNone/>
            </a:pPr>
            <a:r>
              <a:rPr lang="en-US" sz="1800" b="1" i="1" dirty="0"/>
              <a:t>Senior Manager, Strategic Insights</a:t>
            </a:r>
            <a:endParaRPr dirty="0"/>
          </a:p>
          <a:p>
            <a:pPr marL="203765" lvl="0" indent="-203765" algn="ctr" rtl="0">
              <a:lnSpc>
                <a:spcPct val="100000"/>
              </a:lnSpc>
              <a:spcBef>
                <a:spcPts val="360"/>
              </a:spcBef>
              <a:spcAft>
                <a:spcPts val="0"/>
              </a:spcAft>
              <a:buClr>
                <a:srgbClr val="00548C"/>
              </a:buClr>
              <a:buSzPts val="1800"/>
              <a:buNone/>
            </a:pPr>
            <a:r>
              <a:rPr lang="en-US" sz="1800" u="sng" dirty="0">
                <a:solidFill>
                  <a:schemeClr val="hlink"/>
                </a:solidFill>
                <a:hlinkClick r:id="rId4"/>
              </a:rPr>
              <a:t>TETERRY@CENTENE.COM</a:t>
            </a:r>
            <a:endParaRPr sz="1800" dirty="0"/>
          </a:p>
          <a:p>
            <a:pPr marL="203765" lvl="0" indent="-203765" algn="ctr" rtl="0">
              <a:lnSpc>
                <a:spcPct val="100000"/>
              </a:lnSpc>
              <a:spcBef>
                <a:spcPts val="360"/>
              </a:spcBef>
              <a:spcAft>
                <a:spcPts val="0"/>
              </a:spcAft>
              <a:buClr>
                <a:srgbClr val="00548C"/>
              </a:buClr>
              <a:buSzPts val="1800"/>
              <a:buNone/>
            </a:pPr>
            <a:r>
              <a:rPr lang="en-US" sz="1800" dirty="0"/>
              <a:t>314.349.3741</a:t>
            </a:r>
            <a:endParaRPr dirty="0"/>
          </a:p>
          <a:p>
            <a:pPr marL="203765" lvl="0" indent="-203765" algn="ctr" rtl="0">
              <a:lnSpc>
                <a:spcPct val="100000"/>
              </a:lnSpc>
              <a:spcBef>
                <a:spcPts val="360"/>
              </a:spcBef>
              <a:spcAft>
                <a:spcPts val="0"/>
              </a:spcAft>
              <a:buClr>
                <a:srgbClr val="00548C"/>
              </a:buClr>
              <a:buSzPts val="1800"/>
              <a:buNone/>
            </a:pPr>
            <a:endParaRPr sz="1800" dirty="0"/>
          </a:p>
          <a:p>
            <a:pPr marL="203765" lvl="0" indent="-203765" algn="ctr" rtl="0">
              <a:lnSpc>
                <a:spcPct val="100000"/>
              </a:lnSpc>
              <a:spcBef>
                <a:spcPts val="480"/>
              </a:spcBef>
              <a:spcAft>
                <a:spcPts val="0"/>
              </a:spcAft>
              <a:buClr>
                <a:srgbClr val="00548C"/>
              </a:buClr>
              <a:buSzPts val="2400"/>
              <a:buNone/>
            </a:pPr>
            <a:r>
              <a:rPr lang="en-US" sz="2400" b="1" dirty="0"/>
              <a:t>Britt G. Robertson</a:t>
            </a:r>
            <a:endParaRPr dirty="0"/>
          </a:p>
          <a:p>
            <a:pPr marL="203765" lvl="0" indent="-203765" algn="ctr" rtl="0">
              <a:lnSpc>
                <a:spcPct val="100000"/>
              </a:lnSpc>
              <a:spcBef>
                <a:spcPts val="360"/>
              </a:spcBef>
              <a:spcAft>
                <a:spcPts val="0"/>
              </a:spcAft>
              <a:buClr>
                <a:srgbClr val="00548C"/>
              </a:buClr>
              <a:buSzPts val="1800"/>
              <a:buNone/>
            </a:pPr>
            <a:r>
              <a:rPr lang="en-US" sz="1800" b="1" i="1" dirty="0"/>
              <a:t>Senior Director, Marketing &amp; Communications, G&amp;A</a:t>
            </a:r>
            <a:endParaRPr dirty="0"/>
          </a:p>
          <a:p>
            <a:pPr marL="203765" lvl="0" indent="-203765" algn="ctr" rtl="0">
              <a:lnSpc>
                <a:spcPct val="100000"/>
              </a:lnSpc>
              <a:spcBef>
                <a:spcPts val="360"/>
              </a:spcBef>
              <a:spcAft>
                <a:spcPts val="0"/>
              </a:spcAft>
              <a:buClr>
                <a:srgbClr val="00548C"/>
              </a:buClr>
              <a:buSzPts val="1800"/>
              <a:buNone/>
            </a:pPr>
            <a:r>
              <a:rPr lang="en-US" sz="1800" u="sng" dirty="0">
                <a:solidFill>
                  <a:schemeClr val="hlink"/>
                </a:solidFill>
                <a:hlinkClick r:id="rId5"/>
              </a:rPr>
              <a:t>Britton.G.Robertson@CENTENE.COM</a:t>
            </a:r>
            <a:endParaRPr sz="1800" dirty="0"/>
          </a:p>
          <a:p>
            <a:pPr marL="203765" lvl="0" indent="-203765" algn="ctr" rtl="0">
              <a:lnSpc>
                <a:spcPct val="100000"/>
              </a:lnSpc>
              <a:spcBef>
                <a:spcPts val="360"/>
              </a:spcBef>
              <a:spcAft>
                <a:spcPts val="0"/>
              </a:spcAft>
              <a:buClr>
                <a:srgbClr val="00548C"/>
              </a:buClr>
              <a:buSzPts val="1800"/>
              <a:buNone/>
            </a:pPr>
            <a:r>
              <a:rPr lang="en-US" sz="1800" dirty="0"/>
              <a:t>314.320.2179</a:t>
            </a:r>
            <a:endParaRPr dirty="0"/>
          </a:p>
        </p:txBody>
      </p:sp>
      <p:sp>
        <p:nvSpPr>
          <p:cNvPr id="865" name="Google Shape;865;p30"/>
          <p:cNvSpPr txBox="1"/>
          <p:nvPr/>
        </p:nvSpPr>
        <p:spPr>
          <a:xfrm>
            <a:off x="9533744" y="7337341"/>
            <a:ext cx="52465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30</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1"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71" name="Google Shape;871;p31"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72" name="Google Shape;872;p31"/>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Appendix A</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pic>
        <p:nvPicPr>
          <p:cNvPr id="873" name="Google Shape;873;p31"/>
          <p:cNvPicPr preferRelativeResize="0"/>
          <p:nvPr/>
        </p:nvPicPr>
        <p:blipFill rotWithShape="1">
          <a:blip r:embed="rId3">
            <a:alphaModFix/>
          </a:blip>
          <a:srcRect/>
          <a:stretch/>
        </p:blipFill>
        <p:spPr>
          <a:xfrm>
            <a:off x="2674071" y="540453"/>
            <a:ext cx="4639628" cy="3045121"/>
          </a:xfrm>
          <a:prstGeom prst="rect">
            <a:avLst/>
          </a:prstGeom>
          <a:noFill/>
          <a:ln>
            <a:noFill/>
          </a:ln>
          <a:effectLst>
            <a:outerShdw blurRad="292100" dist="139700" dir="2700000" algn="tl" rotWithShape="0">
              <a:srgbClr val="333333">
                <a:alpha val="64313"/>
              </a:srgbClr>
            </a:outerShdw>
          </a:effectLst>
        </p:spPr>
      </p:pic>
      <p:pic>
        <p:nvPicPr>
          <p:cNvPr id="874" name="Google Shape;874;p31"/>
          <p:cNvPicPr preferRelativeResize="0"/>
          <p:nvPr/>
        </p:nvPicPr>
        <p:blipFill rotWithShape="1">
          <a:blip r:embed="rId4">
            <a:alphaModFix/>
          </a:blip>
          <a:srcRect/>
          <a:stretch/>
        </p:blipFill>
        <p:spPr>
          <a:xfrm>
            <a:off x="405820" y="3739020"/>
            <a:ext cx="4138243" cy="3416457"/>
          </a:xfrm>
          <a:prstGeom prst="rect">
            <a:avLst/>
          </a:prstGeom>
          <a:noFill/>
          <a:ln>
            <a:noFill/>
          </a:ln>
          <a:effectLst>
            <a:outerShdw blurRad="292100" dist="139700" dir="2700000" algn="tl" rotWithShape="0">
              <a:srgbClr val="333333">
                <a:alpha val="64313"/>
              </a:srgbClr>
            </a:outerShdw>
          </a:effectLst>
        </p:spPr>
      </p:pic>
      <p:pic>
        <p:nvPicPr>
          <p:cNvPr id="875" name="Google Shape;875;p31"/>
          <p:cNvPicPr preferRelativeResize="0"/>
          <p:nvPr/>
        </p:nvPicPr>
        <p:blipFill rotWithShape="1">
          <a:blip r:embed="rId5">
            <a:alphaModFix/>
          </a:blip>
          <a:srcRect/>
          <a:stretch/>
        </p:blipFill>
        <p:spPr>
          <a:xfrm>
            <a:off x="5259757" y="3815490"/>
            <a:ext cx="4138243" cy="3416457"/>
          </a:xfrm>
          <a:prstGeom prst="rect">
            <a:avLst/>
          </a:prstGeom>
          <a:noFill/>
          <a:ln>
            <a:noFill/>
          </a:ln>
          <a:effectLst>
            <a:outerShdw blurRad="292100" dist="139700" dir="2700000" algn="tl" rotWithShape="0">
              <a:srgbClr val="333333">
                <a:alpha val="64313"/>
              </a:srgbClr>
            </a:outerShdw>
          </a:effectLst>
        </p:spPr>
      </p:pic>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2"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81" name="Google Shape;881;p32"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82" name="Google Shape;882;p32"/>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Appendix B</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pic>
        <p:nvPicPr>
          <p:cNvPr id="883" name="Google Shape;883;p32"/>
          <p:cNvPicPr preferRelativeResize="0"/>
          <p:nvPr/>
        </p:nvPicPr>
        <p:blipFill rotWithShape="1">
          <a:blip r:embed="rId3">
            <a:alphaModFix/>
          </a:blip>
          <a:srcRect/>
          <a:stretch/>
        </p:blipFill>
        <p:spPr>
          <a:xfrm>
            <a:off x="674053" y="587359"/>
            <a:ext cx="8855014" cy="3600902"/>
          </a:xfrm>
          <a:prstGeom prst="rect">
            <a:avLst/>
          </a:prstGeom>
          <a:noFill/>
          <a:ln>
            <a:noFill/>
          </a:ln>
        </p:spPr>
      </p:pic>
      <p:sp>
        <p:nvSpPr>
          <p:cNvPr id="884" name="Google Shape;884;p32"/>
          <p:cNvSpPr/>
          <p:nvPr/>
        </p:nvSpPr>
        <p:spPr>
          <a:xfrm>
            <a:off x="338772" y="7292503"/>
            <a:ext cx="44198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Percentage in</a:t>
            </a:r>
            <a:r>
              <a:rPr lang="en-US" sz="1000" b="1" i="0" u="none" strike="noStrike" cap="none">
                <a:solidFill>
                  <a:srgbClr val="FF0000"/>
                </a:solidFill>
                <a:latin typeface="Calibri"/>
                <a:ea typeface="Calibri"/>
                <a:cs typeface="Calibri"/>
                <a:sym typeface="Calibri"/>
              </a:rPr>
              <a:t> red </a:t>
            </a:r>
            <a:r>
              <a:rPr lang="en-US" sz="1000" b="0" i="0" u="none" strike="noStrike" cap="none">
                <a:solidFill>
                  <a:srgbClr val="000000"/>
                </a:solidFill>
                <a:latin typeface="Calibri"/>
                <a:ea typeface="Calibri"/>
                <a:cs typeface="Calibri"/>
                <a:sym typeface="Calibri"/>
              </a:rPr>
              <a:t>on the top bar combines options </a:t>
            </a:r>
            <a:r>
              <a:rPr lang="en-US" sz="1000" b="1" i="0" u="none" strike="noStrike" cap="none">
                <a:solidFill>
                  <a:srgbClr val="000000"/>
                </a:solidFill>
                <a:latin typeface="Calibri"/>
                <a:ea typeface="Calibri"/>
                <a:cs typeface="Calibri"/>
                <a:sym typeface="Calibri"/>
              </a:rPr>
              <a:t>sometimes, often and always</a:t>
            </a:r>
            <a:endParaRPr sz="1400" b="0" i="0" u="none" strike="noStrike" cap="none">
              <a:solidFill>
                <a:srgbClr val="000000"/>
              </a:solidFill>
              <a:latin typeface="Arial"/>
              <a:ea typeface="Arial"/>
              <a:cs typeface="Arial"/>
              <a:sym typeface="Arial"/>
            </a:endParaRPr>
          </a:p>
        </p:txBody>
      </p:sp>
      <p:pic>
        <p:nvPicPr>
          <p:cNvPr id="885" name="Google Shape;885;p32"/>
          <p:cNvPicPr preferRelativeResize="0"/>
          <p:nvPr/>
        </p:nvPicPr>
        <p:blipFill rotWithShape="1">
          <a:blip r:embed="rId4">
            <a:alphaModFix/>
          </a:blip>
          <a:srcRect/>
          <a:stretch/>
        </p:blipFill>
        <p:spPr>
          <a:xfrm>
            <a:off x="2264636" y="3801359"/>
            <a:ext cx="5828231" cy="3737365"/>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33"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91" name="Google Shape;891;p33"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92" name="Google Shape;892;p33"/>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Appendix C</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
        <p:nvSpPr>
          <p:cNvPr id="893" name="Google Shape;893;p33"/>
          <p:cNvSpPr/>
          <p:nvPr/>
        </p:nvSpPr>
        <p:spPr>
          <a:xfrm>
            <a:off x="338772" y="7292503"/>
            <a:ext cx="44198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Percentage in</a:t>
            </a:r>
            <a:r>
              <a:rPr lang="en-US" sz="1000" b="1" i="0" u="none" strike="noStrike" cap="none">
                <a:solidFill>
                  <a:srgbClr val="FF0000"/>
                </a:solidFill>
                <a:latin typeface="Calibri"/>
                <a:ea typeface="Calibri"/>
                <a:cs typeface="Calibri"/>
                <a:sym typeface="Calibri"/>
              </a:rPr>
              <a:t> red </a:t>
            </a:r>
            <a:r>
              <a:rPr lang="en-US" sz="1000" b="0" i="0" u="none" strike="noStrike" cap="none">
                <a:solidFill>
                  <a:srgbClr val="000000"/>
                </a:solidFill>
                <a:latin typeface="Calibri"/>
                <a:ea typeface="Calibri"/>
                <a:cs typeface="Calibri"/>
                <a:sym typeface="Calibri"/>
              </a:rPr>
              <a:t>on the top bar combines options </a:t>
            </a:r>
            <a:r>
              <a:rPr lang="en-US" sz="1000" b="1" i="0" u="none" strike="noStrike" cap="none">
                <a:solidFill>
                  <a:srgbClr val="000000"/>
                </a:solidFill>
                <a:latin typeface="Calibri"/>
                <a:ea typeface="Calibri"/>
                <a:cs typeface="Calibri"/>
                <a:sym typeface="Calibri"/>
              </a:rPr>
              <a:t>sometimes, often and always</a:t>
            </a:r>
            <a:endParaRPr sz="1400" b="0" i="0" u="none" strike="noStrike" cap="none">
              <a:solidFill>
                <a:srgbClr val="000000"/>
              </a:solidFill>
              <a:latin typeface="Arial"/>
              <a:ea typeface="Arial"/>
              <a:cs typeface="Arial"/>
              <a:sym typeface="Arial"/>
            </a:endParaRPr>
          </a:p>
        </p:txBody>
      </p:sp>
      <p:pic>
        <p:nvPicPr>
          <p:cNvPr id="894" name="Google Shape;894;p33"/>
          <p:cNvPicPr preferRelativeResize="0"/>
          <p:nvPr/>
        </p:nvPicPr>
        <p:blipFill rotWithShape="1">
          <a:blip r:embed="rId3">
            <a:alphaModFix/>
          </a:blip>
          <a:srcRect/>
          <a:stretch/>
        </p:blipFill>
        <p:spPr>
          <a:xfrm>
            <a:off x="432776" y="697117"/>
            <a:ext cx="3204092" cy="3251149"/>
          </a:xfrm>
          <a:prstGeom prst="rect">
            <a:avLst/>
          </a:prstGeom>
          <a:noFill/>
          <a:ln>
            <a:noFill/>
          </a:ln>
          <a:effectLst>
            <a:outerShdw blurRad="292100" dist="139700" dir="2700000" algn="tl" rotWithShape="0">
              <a:srgbClr val="333333">
                <a:alpha val="64313"/>
              </a:srgbClr>
            </a:outerShdw>
          </a:effectLst>
        </p:spPr>
      </p:pic>
      <p:pic>
        <p:nvPicPr>
          <p:cNvPr id="895" name="Google Shape;895;p33"/>
          <p:cNvPicPr preferRelativeResize="0"/>
          <p:nvPr/>
        </p:nvPicPr>
        <p:blipFill rotWithShape="1">
          <a:blip r:embed="rId4">
            <a:alphaModFix/>
          </a:blip>
          <a:srcRect/>
          <a:stretch/>
        </p:blipFill>
        <p:spPr>
          <a:xfrm>
            <a:off x="5251374" y="836459"/>
            <a:ext cx="3251691" cy="3105451"/>
          </a:xfrm>
          <a:prstGeom prst="rect">
            <a:avLst/>
          </a:prstGeom>
          <a:noFill/>
          <a:ln>
            <a:noFill/>
          </a:ln>
          <a:effectLst>
            <a:outerShdw blurRad="292100" dist="139700" dir="2700000" algn="tl" rotWithShape="0">
              <a:srgbClr val="333333">
                <a:alpha val="64313"/>
              </a:srgbClr>
            </a:outerShdw>
          </a:effectLst>
        </p:spPr>
      </p:pic>
      <p:pic>
        <p:nvPicPr>
          <p:cNvPr id="896" name="Google Shape;896;p33"/>
          <p:cNvPicPr preferRelativeResize="0"/>
          <p:nvPr/>
        </p:nvPicPr>
        <p:blipFill rotWithShape="1">
          <a:blip r:embed="rId5">
            <a:alphaModFix/>
          </a:blip>
          <a:srcRect/>
          <a:stretch/>
        </p:blipFill>
        <p:spPr>
          <a:xfrm>
            <a:off x="338773" y="4182931"/>
            <a:ext cx="3568588" cy="3117637"/>
          </a:xfrm>
          <a:prstGeom prst="rect">
            <a:avLst/>
          </a:prstGeom>
          <a:noFill/>
          <a:ln>
            <a:noFill/>
          </a:ln>
          <a:effectLst>
            <a:outerShdw blurRad="292100" dist="139700" dir="2700000" algn="tl" rotWithShape="0">
              <a:srgbClr val="333333">
                <a:alpha val="64313"/>
              </a:srgbClr>
            </a:outerShdw>
          </a:effectLst>
        </p:spPr>
      </p:pic>
      <p:pic>
        <p:nvPicPr>
          <p:cNvPr id="897" name="Google Shape;897;p33"/>
          <p:cNvPicPr preferRelativeResize="0"/>
          <p:nvPr/>
        </p:nvPicPr>
        <p:blipFill rotWithShape="1">
          <a:blip r:embed="rId6">
            <a:alphaModFix/>
          </a:blip>
          <a:srcRect/>
          <a:stretch/>
        </p:blipFill>
        <p:spPr>
          <a:xfrm>
            <a:off x="5191985" y="4213821"/>
            <a:ext cx="3721279" cy="3187746"/>
          </a:xfrm>
          <a:prstGeom prst="rect">
            <a:avLst/>
          </a:prstGeom>
          <a:noFill/>
          <a:ln>
            <a:noFill/>
          </a:ln>
          <a:effectLst>
            <a:outerShdw blurRad="292100" dist="139700" dir="2700000" algn="tl" rotWithShape="0">
              <a:srgbClr val="333333">
                <a:alpha val="64313"/>
              </a:srgbClr>
            </a:outerShdw>
          </a:effectLst>
        </p:spPr>
      </p:pic>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4"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03" name="Google Shape;903;p34"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04" name="Google Shape;904;p34"/>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Appendix 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
        <p:nvSpPr>
          <p:cNvPr id="905" name="Google Shape;905;p34"/>
          <p:cNvSpPr/>
          <p:nvPr/>
        </p:nvSpPr>
        <p:spPr>
          <a:xfrm>
            <a:off x="338772" y="7292503"/>
            <a:ext cx="44198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Percentage in</a:t>
            </a:r>
            <a:r>
              <a:rPr lang="en-US" sz="1000" b="1" i="0" u="none" strike="noStrike" cap="none">
                <a:solidFill>
                  <a:srgbClr val="FF0000"/>
                </a:solidFill>
                <a:latin typeface="Calibri"/>
                <a:ea typeface="Calibri"/>
                <a:cs typeface="Calibri"/>
                <a:sym typeface="Calibri"/>
              </a:rPr>
              <a:t> red </a:t>
            </a:r>
            <a:r>
              <a:rPr lang="en-US" sz="1000" b="0" i="0" u="none" strike="noStrike" cap="none">
                <a:solidFill>
                  <a:srgbClr val="000000"/>
                </a:solidFill>
                <a:latin typeface="Calibri"/>
                <a:ea typeface="Calibri"/>
                <a:cs typeface="Calibri"/>
                <a:sym typeface="Calibri"/>
              </a:rPr>
              <a:t>on the top bar combines options </a:t>
            </a:r>
            <a:r>
              <a:rPr lang="en-US" sz="1000" b="1" i="0" u="none" strike="noStrike" cap="none">
                <a:solidFill>
                  <a:srgbClr val="000000"/>
                </a:solidFill>
                <a:latin typeface="Calibri"/>
                <a:ea typeface="Calibri"/>
                <a:cs typeface="Calibri"/>
                <a:sym typeface="Calibri"/>
              </a:rPr>
              <a:t>sometimes, often and always</a:t>
            </a:r>
            <a:endParaRPr sz="1400" b="0" i="0" u="none" strike="noStrike" cap="none">
              <a:solidFill>
                <a:srgbClr val="000000"/>
              </a:solidFill>
              <a:latin typeface="Arial"/>
              <a:ea typeface="Arial"/>
              <a:cs typeface="Arial"/>
              <a:sym typeface="Arial"/>
            </a:endParaRPr>
          </a:p>
        </p:txBody>
      </p:sp>
      <p:pic>
        <p:nvPicPr>
          <p:cNvPr id="906" name="Google Shape;906;p34"/>
          <p:cNvPicPr preferRelativeResize="0"/>
          <p:nvPr/>
        </p:nvPicPr>
        <p:blipFill rotWithShape="1">
          <a:blip r:embed="rId3">
            <a:alphaModFix/>
          </a:blip>
          <a:srcRect/>
          <a:stretch/>
        </p:blipFill>
        <p:spPr>
          <a:xfrm>
            <a:off x="5624270" y="722899"/>
            <a:ext cx="3566682" cy="2972952"/>
          </a:xfrm>
          <a:prstGeom prst="rect">
            <a:avLst/>
          </a:prstGeom>
          <a:noFill/>
          <a:ln>
            <a:noFill/>
          </a:ln>
          <a:effectLst>
            <a:outerShdw blurRad="292100" dist="139700" dir="2700000" algn="tl" rotWithShape="0">
              <a:srgbClr val="333333">
                <a:alpha val="64313"/>
              </a:srgbClr>
            </a:outerShdw>
          </a:effectLst>
        </p:spPr>
      </p:pic>
      <p:pic>
        <p:nvPicPr>
          <p:cNvPr id="907" name="Google Shape;907;p34"/>
          <p:cNvPicPr preferRelativeResize="0"/>
          <p:nvPr/>
        </p:nvPicPr>
        <p:blipFill rotWithShape="1">
          <a:blip r:embed="rId4">
            <a:alphaModFix/>
          </a:blip>
          <a:srcRect/>
          <a:stretch/>
        </p:blipFill>
        <p:spPr>
          <a:xfrm>
            <a:off x="674053" y="697117"/>
            <a:ext cx="3566682" cy="3022317"/>
          </a:xfrm>
          <a:prstGeom prst="rect">
            <a:avLst/>
          </a:prstGeom>
          <a:noFill/>
          <a:ln>
            <a:noFill/>
          </a:ln>
          <a:effectLst>
            <a:outerShdw blurRad="292100" dist="139700" dir="2700000" algn="tl" rotWithShape="0">
              <a:srgbClr val="333333">
                <a:alpha val="64313"/>
              </a:srgbClr>
            </a:outerShdw>
          </a:effectLst>
        </p:spPr>
      </p:pic>
      <p:pic>
        <p:nvPicPr>
          <p:cNvPr id="908" name="Google Shape;908;p34"/>
          <p:cNvPicPr preferRelativeResize="0"/>
          <p:nvPr/>
        </p:nvPicPr>
        <p:blipFill rotWithShape="1">
          <a:blip r:embed="rId5">
            <a:alphaModFix/>
          </a:blip>
          <a:srcRect/>
          <a:stretch/>
        </p:blipFill>
        <p:spPr>
          <a:xfrm>
            <a:off x="674053" y="3862855"/>
            <a:ext cx="3708876" cy="3286226"/>
          </a:xfrm>
          <a:prstGeom prst="rect">
            <a:avLst/>
          </a:prstGeom>
          <a:noFill/>
          <a:ln>
            <a:noFill/>
          </a:ln>
          <a:effectLst>
            <a:outerShdw blurRad="292100" dist="139700" dir="2700000" algn="tl" rotWithShape="0">
              <a:srgbClr val="333333">
                <a:alpha val="64313"/>
              </a:srgbClr>
            </a:outerShdw>
          </a:effectLst>
        </p:spPr>
      </p:pic>
      <p:pic>
        <p:nvPicPr>
          <p:cNvPr id="909" name="Google Shape;909;p34"/>
          <p:cNvPicPr preferRelativeResize="0"/>
          <p:nvPr/>
        </p:nvPicPr>
        <p:blipFill rotWithShape="1">
          <a:blip r:embed="rId6">
            <a:alphaModFix/>
          </a:blip>
          <a:srcRect/>
          <a:stretch/>
        </p:blipFill>
        <p:spPr>
          <a:xfrm>
            <a:off x="5548952" y="3862855"/>
            <a:ext cx="3896525" cy="3286226"/>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5"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15" name="Google Shape;915;p35"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16" name="Google Shape;916;p35"/>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Appendix 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
        <p:nvSpPr>
          <p:cNvPr id="917" name="Google Shape;917;p35"/>
          <p:cNvSpPr/>
          <p:nvPr/>
        </p:nvSpPr>
        <p:spPr>
          <a:xfrm>
            <a:off x="338772" y="7292503"/>
            <a:ext cx="387317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Percentage in</a:t>
            </a:r>
            <a:r>
              <a:rPr lang="en-US" sz="1000" b="1" i="0" u="none" strike="noStrike" cap="none">
                <a:solidFill>
                  <a:srgbClr val="FF0000"/>
                </a:solidFill>
                <a:latin typeface="Calibri"/>
                <a:ea typeface="Calibri"/>
                <a:cs typeface="Calibri"/>
                <a:sym typeface="Calibri"/>
              </a:rPr>
              <a:t> </a:t>
            </a:r>
            <a:r>
              <a:rPr lang="en-US" sz="1000" b="1" i="0" u="none" strike="noStrike" cap="none">
                <a:solidFill>
                  <a:srgbClr val="00B050"/>
                </a:solidFill>
                <a:latin typeface="Calibri"/>
                <a:ea typeface="Calibri"/>
                <a:cs typeface="Calibri"/>
                <a:sym typeface="Calibri"/>
              </a:rPr>
              <a:t>green </a:t>
            </a:r>
            <a:r>
              <a:rPr lang="en-US" sz="1000" b="0" i="0" u="none" strike="noStrike" cap="none">
                <a:solidFill>
                  <a:srgbClr val="000000"/>
                </a:solidFill>
                <a:latin typeface="Calibri"/>
                <a:ea typeface="Calibri"/>
                <a:cs typeface="Calibri"/>
                <a:sym typeface="Calibri"/>
              </a:rPr>
              <a:t>on the top bar combines options </a:t>
            </a:r>
            <a:r>
              <a:rPr lang="en-US" sz="1000" b="1" i="0" u="none" strike="noStrike" cap="none">
                <a:solidFill>
                  <a:srgbClr val="000000"/>
                </a:solidFill>
                <a:latin typeface="Calibri"/>
                <a:ea typeface="Calibri"/>
                <a:cs typeface="Calibri"/>
                <a:sym typeface="Calibri"/>
              </a:rPr>
              <a:t>never and rarely</a:t>
            </a:r>
            <a:endParaRPr sz="1400" b="0" i="0" u="none" strike="noStrike" cap="none">
              <a:solidFill>
                <a:srgbClr val="000000"/>
              </a:solidFill>
              <a:latin typeface="Arial"/>
              <a:ea typeface="Arial"/>
              <a:cs typeface="Arial"/>
              <a:sym typeface="Arial"/>
            </a:endParaRPr>
          </a:p>
        </p:txBody>
      </p:sp>
      <p:pic>
        <p:nvPicPr>
          <p:cNvPr id="918" name="Google Shape;918;p35"/>
          <p:cNvPicPr preferRelativeResize="0"/>
          <p:nvPr/>
        </p:nvPicPr>
        <p:blipFill rotWithShape="1">
          <a:blip r:embed="rId3">
            <a:alphaModFix/>
          </a:blip>
          <a:srcRect/>
          <a:stretch/>
        </p:blipFill>
        <p:spPr>
          <a:xfrm>
            <a:off x="171132" y="1443884"/>
            <a:ext cx="5171865" cy="4041827"/>
          </a:xfrm>
          <a:prstGeom prst="rect">
            <a:avLst/>
          </a:prstGeom>
          <a:noFill/>
          <a:ln>
            <a:noFill/>
          </a:ln>
          <a:effectLst>
            <a:outerShdw blurRad="292100" dist="139700" dir="2700000" algn="tl" rotWithShape="0">
              <a:srgbClr val="333333">
                <a:alpha val="64313"/>
              </a:srgbClr>
            </a:outerShdw>
          </a:effectLst>
        </p:spPr>
      </p:pic>
      <p:pic>
        <p:nvPicPr>
          <p:cNvPr id="919" name="Google Shape;919;p35"/>
          <p:cNvPicPr preferRelativeResize="0"/>
          <p:nvPr/>
        </p:nvPicPr>
        <p:blipFill rotWithShape="1">
          <a:blip r:embed="rId4">
            <a:alphaModFix/>
          </a:blip>
          <a:srcRect/>
          <a:stretch/>
        </p:blipFill>
        <p:spPr>
          <a:xfrm>
            <a:off x="5505428" y="1124307"/>
            <a:ext cx="4311210" cy="5276494"/>
          </a:xfrm>
          <a:prstGeom prst="rect">
            <a:avLst/>
          </a:prstGeom>
          <a:noFill/>
          <a:ln>
            <a:noFill/>
          </a:ln>
          <a:effectLst>
            <a:outerShdw blurRad="292100" dist="139700" dir="2700000" algn="tl" rotWithShape="0">
              <a:srgbClr val="333333">
                <a:alpha val="64313"/>
              </a:srgbClr>
            </a:outerShdw>
          </a:effectLst>
        </p:spPr>
      </p:pic>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36"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25" name="Google Shape;925;p36"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26" name="Google Shape;926;p36"/>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Appendix F</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
        <p:nvSpPr>
          <p:cNvPr id="927" name="Google Shape;927;p36"/>
          <p:cNvSpPr/>
          <p:nvPr/>
        </p:nvSpPr>
        <p:spPr>
          <a:xfrm>
            <a:off x="338772" y="7292503"/>
            <a:ext cx="44198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Percentage in</a:t>
            </a:r>
            <a:r>
              <a:rPr lang="en-US" sz="1000" b="1" i="0" u="none" strike="noStrike" cap="none">
                <a:solidFill>
                  <a:srgbClr val="FF0000"/>
                </a:solidFill>
                <a:latin typeface="Calibri"/>
                <a:ea typeface="Calibri"/>
                <a:cs typeface="Calibri"/>
                <a:sym typeface="Calibri"/>
              </a:rPr>
              <a:t> red </a:t>
            </a:r>
            <a:r>
              <a:rPr lang="en-US" sz="1000" b="0" i="0" u="none" strike="noStrike" cap="none">
                <a:solidFill>
                  <a:srgbClr val="000000"/>
                </a:solidFill>
                <a:latin typeface="Calibri"/>
                <a:ea typeface="Calibri"/>
                <a:cs typeface="Calibri"/>
                <a:sym typeface="Calibri"/>
              </a:rPr>
              <a:t>on the top bar combines options </a:t>
            </a:r>
            <a:r>
              <a:rPr lang="en-US" sz="1000" b="1" i="0" u="none" strike="noStrike" cap="none">
                <a:solidFill>
                  <a:srgbClr val="000000"/>
                </a:solidFill>
                <a:latin typeface="Calibri"/>
                <a:ea typeface="Calibri"/>
                <a:cs typeface="Calibri"/>
                <a:sym typeface="Calibri"/>
              </a:rPr>
              <a:t>sometimes, often and always</a:t>
            </a:r>
            <a:endParaRPr sz="1400" b="0" i="0" u="none" strike="noStrike" cap="none">
              <a:solidFill>
                <a:srgbClr val="000000"/>
              </a:solidFill>
              <a:latin typeface="Arial"/>
              <a:ea typeface="Arial"/>
              <a:cs typeface="Arial"/>
              <a:sym typeface="Arial"/>
            </a:endParaRPr>
          </a:p>
        </p:txBody>
      </p:sp>
      <p:pic>
        <p:nvPicPr>
          <p:cNvPr id="928" name="Google Shape;928;p36"/>
          <p:cNvPicPr preferRelativeResize="0"/>
          <p:nvPr/>
        </p:nvPicPr>
        <p:blipFill rotWithShape="1">
          <a:blip r:embed="rId3">
            <a:alphaModFix/>
          </a:blip>
          <a:srcRect/>
          <a:stretch/>
        </p:blipFill>
        <p:spPr>
          <a:xfrm>
            <a:off x="931492" y="882382"/>
            <a:ext cx="3138118" cy="3145953"/>
          </a:xfrm>
          <a:prstGeom prst="rect">
            <a:avLst/>
          </a:prstGeom>
          <a:noFill/>
          <a:ln>
            <a:noFill/>
          </a:ln>
          <a:effectLst>
            <a:outerShdw blurRad="292100" dist="139700" dir="2700000" algn="tl" rotWithShape="0">
              <a:srgbClr val="333333">
                <a:alpha val="64313"/>
              </a:srgbClr>
            </a:outerShdw>
          </a:effectLst>
        </p:spPr>
      </p:pic>
      <p:pic>
        <p:nvPicPr>
          <p:cNvPr id="929" name="Google Shape;929;p36"/>
          <p:cNvPicPr preferRelativeResize="0"/>
          <p:nvPr/>
        </p:nvPicPr>
        <p:blipFill rotWithShape="1">
          <a:blip r:embed="rId4">
            <a:alphaModFix/>
          </a:blip>
          <a:srcRect/>
          <a:stretch/>
        </p:blipFill>
        <p:spPr>
          <a:xfrm>
            <a:off x="5896598" y="914250"/>
            <a:ext cx="3255948" cy="3167296"/>
          </a:xfrm>
          <a:prstGeom prst="rect">
            <a:avLst/>
          </a:prstGeom>
          <a:noFill/>
          <a:ln>
            <a:noFill/>
          </a:ln>
          <a:effectLst>
            <a:outerShdw blurRad="292100" dist="139700" dir="2700000" algn="tl" rotWithShape="0">
              <a:srgbClr val="333333">
                <a:alpha val="64313"/>
              </a:srgbClr>
            </a:outerShdw>
          </a:effectLst>
        </p:spPr>
      </p:pic>
      <p:pic>
        <p:nvPicPr>
          <p:cNvPr id="930" name="Google Shape;930;p36"/>
          <p:cNvPicPr preferRelativeResize="0"/>
          <p:nvPr/>
        </p:nvPicPr>
        <p:blipFill rotWithShape="1">
          <a:blip r:embed="rId5">
            <a:alphaModFix/>
          </a:blip>
          <a:srcRect/>
          <a:stretch/>
        </p:blipFill>
        <p:spPr>
          <a:xfrm>
            <a:off x="2741320" y="4043694"/>
            <a:ext cx="6057792" cy="3364044"/>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44" name="Google Shape;244;p3"/>
          <p:cNvGrpSpPr/>
          <p:nvPr/>
        </p:nvGrpSpPr>
        <p:grpSpPr>
          <a:xfrm>
            <a:off x="450500" y="878747"/>
            <a:ext cx="9163519" cy="6350727"/>
            <a:chOff x="0" y="1889"/>
            <a:chExt cx="9163519" cy="6350727"/>
          </a:xfrm>
        </p:grpSpPr>
        <p:sp>
          <p:nvSpPr>
            <p:cNvPr id="245" name="Google Shape;245;p3"/>
            <p:cNvSpPr/>
            <p:nvPr/>
          </p:nvSpPr>
          <p:spPr>
            <a:xfrm>
              <a:off x="0" y="1889"/>
              <a:ext cx="9163519" cy="1534135"/>
            </a:xfrm>
            <a:prstGeom prst="roundRect">
              <a:avLst>
                <a:gd name="adj" fmla="val 16667"/>
              </a:avLst>
            </a:prstGeom>
            <a:solidFill>
              <a:srgbClr val="1D497D"/>
            </a:solidFill>
            <a:ln w="38100" cap="flat" cmpd="sng">
              <a:solidFill>
                <a:srgbClr val="EEECE0"/>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
            <p:cNvSpPr txBox="1"/>
            <p:nvPr/>
          </p:nvSpPr>
          <p:spPr>
            <a:xfrm>
              <a:off x="74890" y="76779"/>
              <a:ext cx="9013739" cy="1384355"/>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b="1" i="0" u="sng" strike="noStrike" cap="none" dirty="0">
                  <a:solidFill>
                    <a:schemeClr val="lt1"/>
                  </a:solidFill>
                  <a:latin typeface="Calibri"/>
                  <a:ea typeface="Calibri"/>
                  <a:cs typeface="Calibri"/>
                  <a:sym typeface="Calibri"/>
                </a:rPr>
                <a:t>BACKGROUND</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560"/>
                </a:spcBef>
                <a:spcAft>
                  <a:spcPts val="0"/>
                </a:spcAft>
                <a:buClr>
                  <a:schemeClr val="lt1"/>
                </a:buClr>
                <a:buSzPts val="1400"/>
                <a:buFont typeface="Calibri"/>
                <a:buNone/>
              </a:pPr>
              <a:r>
                <a:rPr lang="en-US" sz="1400" b="0" i="0" u="none" strike="noStrike" cap="none" dirty="0">
                  <a:solidFill>
                    <a:schemeClr val="lt1"/>
                  </a:solidFill>
                  <a:latin typeface="Calibri"/>
                  <a:ea typeface="Calibri"/>
                  <a:cs typeface="Calibri"/>
                  <a:sym typeface="Calibri"/>
                </a:rPr>
                <a:t>Centene understands that, there are important factors beyond health care, although only 10% of the National Health Expenditure is spent on tackling these unmet social needs. With a desire to transforming the health Industry from one of sick care to wellcare, Centene aims to address these unmet social needs affecting people with chronic condition(s) on Medicaid and Medicaid-Medicare Insurance plans.</a:t>
              </a:r>
              <a:endParaRPr sz="1400" b="0" i="0" u="none" strike="noStrike" cap="none" dirty="0">
                <a:solidFill>
                  <a:srgbClr val="000000"/>
                </a:solidFill>
                <a:latin typeface="Arial"/>
                <a:ea typeface="Arial"/>
                <a:cs typeface="Arial"/>
                <a:sym typeface="Arial"/>
              </a:endParaRPr>
            </a:p>
          </p:txBody>
        </p:sp>
        <p:sp>
          <p:nvSpPr>
            <p:cNvPr id="247" name="Google Shape;247;p3"/>
            <p:cNvSpPr/>
            <p:nvPr/>
          </p:nvSpPr>
          <p:spPr>
            <a:xfrm>
              <a:off x="0" y="1538977"/>
              <a:ext cx="9163519" cy="1258168"/>
            </a:xfrm>
            <a:prstGeom prst="roundRect">
              <a:avLst>
                <a:gd name="adj" fmla="val 16667"/>
              </a:avLst>
            </a:prstGeom>
            <a:solidFill>
              <a:srgbClr val="1D497D"/>
            </a:solidFill>
            <a:ln w="38100" cap="flat" cmpd="sng">
              <a:solidFill>
                <a:srgbClr val="EEECE0"/>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
            <p:cNvSpPr txBox="1"/>
            <p:nvPr/>
          </p:nvSpPr>
          <p:spPr>
            <a:xfrm>
              <a:off x="61419" y="1600396"/>
              <a:ext cx="9040681" cy="113533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b="1" i="0" u="sng" strike="noStrike" cap="none">
                  <a:solidFill>
                    <a:schemeClr val="lt1"/>
                  </a:solidFill>
                  <a:latin typeface="Calibri"/>
                  <a:ea typeface="Calibri"/>
                  <a:cs typeface="Calibri"/>
                  <a:sym typeface="Calibri"/>
                </a:rPr>
                <a:t>OBJECTIVE</a:t>
              </a:r>
              <a:endParaRPr sz="1200" b="1" i="0" u="sng" strike="noStrike" cap="none">
                <a:solidFill>
                  <a:schemeClr val="lt1"/>
                </a:solidFill>
                <a:latin typeface="Calibri"/>
                <a:ea typeface="Calibri"/>
                <a:cs typeface="Calibri"/>
                <a:sym typeface="Calibri"/>
              </a:endParaRPr>
            </a:p>
            <a:p>
              <a:pPr marL="0" marR="0" lvl="0" indent="0" algn="l" rtl="0">
                <a:lnSpc>
                  <a:spcPct val="90000"/>
                </a:lnSpc>
                <a:spcBef>
                  <a:spcPts val="560"/>
                </a:spcBef>
                <a:spcAft>
                  <a:spcPts val="0"/>
                </a:spcAft>
                <a:buClr>
                  <a:schemeClr val="lt1"/>
                </a:buClr>
                <a:buSzPts val="1400"/>
                <a:buFont typeface="Calibri"/>
                <a:buNone/>
              </a:pPr>
              <a:r>
                <a:rPr lang="en-US" sz="1400" b="0" i="0" u="none" strike="noStrike" cap="none">
                  <a:solidFill>
                    <a:schemeClr val="lt1"/>
                  </a:solidFill>
                  <a:latin typeface="Calibri"/>
                  <a:ea typeface="Calibri"/>
                  <a:cs typeface="Calibri"/>
                  <a:sym typeface="Calibri"/>
                </a:rPr>
                <a:t>Identify and address important unmet social needs among the Medicaid and Medicaid-Medicare respondents by chronic condition.</a:t>
              </a:r>
              <a:endParaRPr sz="1400" b="0" i="0" u="none" strike="noStrike" cap="none">
                <a:solidFill>
                  <a:schemeClr val="lt1"/>
                </a:solidFill>
                <a:latin typeface="Calibri"/>
                <a:ea typeface="Calibri"/>
                <a:cs typeface="Calibri"/>
                <a:sym typeface="Calibri"/>
              </a:endParaRPr>
            </a:p>
          </p:txBody>
        </p:sp>
        <p:sp>
          <p:nvSpPr>
            <p:cNvPr id="249" name="Google Shape;249;p3"/>
            <p:cNvSpPr/>
            <p:nvPr/>
          </p:nvSpPr>
          <p:spPr>
            <a:xfrm>
              <a:off x="0" y="2800099"/>
              <a:ext cx="9163519" cy="752925"/>
            </a:xfrm>
            <a:prstGeom prst="roundRect">
              <a:avLst>
                <a:gd name="adj" fmla="val 16667"/>
              </a:avLst>
            </a:prstGeom>
            <a:solidFill>
              <a:srgbClr val="1D497D"/>
            </a:solidFill>
            <a:ln w="38100" cap="flat" cmpd="sng">
              <a:solidFill>
                <a:srgbClr val="EEECE0"/>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
            <p:cNvSpPr txBox="1"/>
            <p:nvPr/>
          </p:nvSpPr>
          <p:spPr>
            <a:xfrm>
              <a:off x="36755" y="2836854"/>
              <a:ext cx="9090009" cy="679415"/>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b="1" i="0" u="sng" strike="noStrike" cap="none">
                  <a:solidFill>
                    <a:schemeClr val="lt1"/>
                  </a:solidFill>
                  <a:latin typeface="Calibri"/>
                  <a:ea typeface="Calibri"/>
                  <a:cs typeface="Calibri"/>
                  <a:sym typeface="Calibri"/>
                </a:rPr>
                <a:t>TARGET</a:t>
              </a:r>
              <a:endParaRPr sz="1200" b="1" i="0" u="sng" strike="noStrike" cap="none">
                <a:solidFill>
                  <a:schemeClr val="lt1"/>
                </a:solidFill>
                <a:latin typeface="Calibri"/>
                <a:ea typeface="Calibri"/>
                <a:cs typeface="Calibri"/>
                <a:sym typeface="Calibri"/>
              </a:endParaRPr>
            </a:p>
            <a:p>
              <a:pPr marL="0" marR="0" lvl="0" indent="0" algn="l" rtl="0">
                <a:lnSpc>
                  <a:spcPct val="90000"/>
                </a:lnSpc>
                <a:spcBef>
                  <a:spcPts val="560"/>
                </a:spcBef>
                <a:spcAft>
                  <a:spcPts val="0"/>
                </a:spcAft>
                <a:buClr>
                  <a:schemeClr val="lt1"/>
                </a:buClr>
                <a:buSzPts val="1400"/>
                <a:buFont typeface="Calibri"/>
                <a:buNone/>
              </a:pPr>
              <a:r>
                <a:rPr lang="en-US" sz="1400" b="0" i="0" u="none" strike="noStrike" cap="none">
                  <a:solidFill>
                    <a:schemeClr val="lt1"/>
                  </a:solidFill>
                  <a:latin typeface="Calibri"/>
                  <a:ea typeface="Calibri"/>
                  <a:cs typeface="Calibri"/>
                  <a:sym typeface="Calibri"/>
                </a:rPr>
                <a:t>People on Medicaid and Dual/ Medicaid-Medicare insurance plan.</a:t>
              </a:r>
              <a:endParaRPr sz="1400" b="0" i="0" u="none" strike="noStrike" cap="none">
                <a:solidFill>
                  <a:srgbClr val="000000"/>
                </a:solidFill>
                <a:latin typeface="Arial"/>
                <a:ea typeface="Arial"/>
                <a:cs typeface="Arial"/>
                <a:sym typeface="Arial"/>
              </a:endParaRPr>
            </a:p>
          </p:txBody>
        </p:sp>
        <p:sp>
          <p:nvSpPr>
            <p:cNvPr id="251" name="Google Shape;251;p3"/>
            <p:cNvSpPr/>
            <p:nvPr/>
          </p:nvSpPr>
          <p:spPr>
            <a:xfrm>
              <a:off x="0" y="3546998"/>
              <a:ext cx="9163519" cy="740029"/>
            </a:xfrm>
            <a:prstGeom prst="roundRect">
              <a:avLst>
                <a:gd name="adj" fmla="val 16667"/>
              </a:avLst>
            </a:prstGeom>
            <a:solidFill>
              <a:srgbClr val="1D497D"/>
            </a:solidFill>
            <a:ln w="38100" cap="flat" cmpd="sng">
              <a:solidFill>
                <a:srgbClr val="EEECE0"/>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
            <p:cNvSpPr txBox="1"/>
            <p:nvPr/>
          </p:nvSpPr>
          <p:spPr>
            <a:xfrm>
              <a:off x="36125" y="3583123"/>
              <a:ext cx="9091269" cy="667779"/>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b="1" i="0" u="sng" strike="noStrike" cap="none">
                  <a:solidFill>
                    <a:schemeClr val="lt1"/>
                  </a:solidFill>
                  <a:latin typeface="Calibri"/>
                  <a:ea typeface="Calibri"/>
                  <a:cs typeface="Calibri"/>
                  <a:sym typeface="Calibri"/>
                </a:rPr>
                <a:t>TIMING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60"/>
                </a:spcBef>
                <a:spcAft>
                  <a:spcPts val="0"/>
                </a:spcAft>
                <a:buClr>
                  <a:schemeClr val="lt1"/>
                </a:buClr>
                <a:buSzPts val="1400"/>
                <a:buFont typeface="Calibri"/>
                <a:buNone/>
              </a:pPr>
              <a:r>
                <a:rPr lang="en-US" sz="1400" b="0" i="0" u="none" strike="noStrike" cap="none">
                  <a:solidFill>
                    <a:schemeClr val="lt1"/>
                  </a:solidFill>
                  <a:latin typeface="Calibri"/>
                  <a:ea typeface="Calibri"/>
                  <a:cs typeface="Calibri"/>
                  <a:sym typeface="Calibri"/>
                </a:rPr>
                <a:t>September 5 – September 12, 2019.</a:t>
              </a:r>
              <a:endParaRPr sz="1400" b="0" i="0" u="none" strike="noStrike" cap="none">
                <a:solidFill>
                  <a:schemeClr val="lt1"/>
                </a:solidFill>
                <a:latin typeface="Calibri"/>
                <a:ea typeface="Calibri"/>
                <a:cs typeface="Calibri"/>
                <a:sym typeface="Calibri"/>
              </a:endParaRPr>
            </a:p>
          </p:txBody>
        </p:sp>
        <p:sp>
          <p:nvSpPr>
            <p:cNvPr id="253" name="Google Shape;253;p3"/>
            <p:cNvSpPr/>
            <p:nvPr/>
          </p:nvSpPr>
          <p:spPr>
            <a:xfrm>
              <a:off x="0" y="4299051"/>
              <a:ext cx="9163519" cy="1258168"/>
            </a:xfrm>
            <a:prstGeom prst="roundRect">
              <a:avLst>
                <a:gd name="adj" fmla="val 16667"/>
              </a:avLst>
            </a:prstGeom>
            <a:solidFill>
              <a:srgbClr val="1D497D"/>
            </a:solidFill>
            <a:ln w="38100" cap="flat" cmpd="sng">
              <a:solidFill>
                <a:srgbClr val="EEECE0"/>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
            <p:cNvSpPr txBox="1"/>
            <p:nvPr/>
          </p:nvSpPr>
          <p:spPr>
            <a:xfrm>
              <a:off x="61419" y="4360470"/>
              <a:ext cx="9040681" cy="113533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b="1" i="0" u="sng" strike="noStrike" cap="none" dirty="0">
                  <a:solidFill>
                    <a:schemeClr val="lt1"/>
                  </a:solidFill>
                  <a:latin typeface="Calibri"/>
                  <a:ea typeface="Calibri"/>
                  <a:cs typeface="Calibri"/>
                  <a:sym typeface="Calibri"/>
                </a:rPr>
                <a:t>NUMBER OF COMPLETES</a:t>
              </a:r>
              <a:endParaRPr sz="1400" b="1" i="0" u="none" strike="noStrike" cap="none" dirty="0">
                <a:solidFill>
                  <a:schemeClr val="lt1"/>
                </a:solidFill>
                <a:latin typeface="Calibri"/>
                <a:ea typeface="Calibri"/>
                <a:cs typeface="Calibri"/>
                <a:sym typeface="Calibri"/>
              </a:endParaRPr>
            </a:p>
            <a:p>
              <a:pPr marL="0" marR="0" lvl="0" indent="0" algn="l" rtl="0">
                <a:lnSpc>
                  <a:spcPct val="90000"/>
                </a:lnSpc>
                <a:spcBef>
                  <a:spcPts val="560"/>
                </a:spcBef>
                <a:spcAft>
                  <a:spcPts val="0"/>
                </a:spcAft>
                <a:buClr>
                  <a:schemeClr val="lt1"/>
                </a:buClr>
                <a:buSzPts val="1400"/>
                <a:buFont typeface="Calibri"/>
                <a:buNone/>
              </a:pPr>
              <a:r>
                <a:rPr lang="en-US" sz="1400" b="0" i="0" u="none" strike="noStrike" cap="none" dirty="0">
                  <a:solidFill>
                    <a:schemeClr val="lt1"/>
                  </a:solidFill>
                  <a:latin typeface="Calibri"/>
                  <a:ea typeface="Calibri"/>
                  <a:cs typeface="Calibri"/>
                  <a:sym typeface="Calibri"/>
                </a:rPr>
                <a:t>Medicaid --</a:t>
              </a:r>
              <a:r>
                <a:rPr lang="en-US" sz="1400" b="1" i="0" u="sng" strike="noStrike" cap="none" dirty="0">
                  <a:solidFill>
                    <a:schemeClr val="lt1"/>
                  </a:solidFill>
                  <a:latin typeface="Calibri"/>
                  <a:ea typeface="Calibri"/>
                  <a:cs typeface="Calibri"/>
                  <a:sym typeface="Calibri"/>
                </a:rPr>
                <a:t>255</a:t>
              </a:r>
              <a:r>
                <a:rPr lang="en-US" sz="1400" b="0" i="0" u="none" strike="noStrike" cap="none" dirty="0">
                  <a:solidFill>
                    <a:schemeClr val="lt1"/>
                  </a:solidFill>
                  <a:latin typeface="Calibri"/>
                  <a:ea typeface="Calibri"/>
                  <a:cs typeface="Calibri"/>
                  <a:sym typeface="Calibri"/>
                </a:rPr>
                <a:t>                                   Medicaid - Diagnosed—</a:t>
              </a:r>
              <a:r>
                <a:rPr lang="en-US" sz="1400" b="1" i="0" u="sng" strike="noStrike" cap="none" dirty="0">
                  <a:solidFill>
                    <a:schemeClr val="lt1"/>
                  </a:solidFill>
                  <a:latin typeface="Calibri"/>
                  <a:ea typeface="Calibri"/>
                  <a:cs typeface="Calibri"/>
                  <a:sym typeface="Calibri"/>
                </a:rPr>
                <a:t>137 </a:t>
              </a:r>
              <a:r>
                <a:rPr lang="en-US" sz="1400" b="1" i="0" u="none" strike="noStrike" cap="none" dirty="0">
                  <a:solidFill>
                    <a:schemeClr val="lt1"/>
                  </a:solidFill>
                  <a:latin typeface="Calibri"/>
                  <a:ea typeface="Calibri"/>
                  <a:cs typeface="Calibri"/>
                  <a:sym typeface="Calibri"/>
                </a:rPr>
                <a:t>                       </a:t>
              </a:r>
              <a:r>
                <a:rPr lang="en-US" sz="1400" b="1" i="0" u="none" strike="noStrike" cap="none" dirty="0" smtClean="0">
                  <a:solidFill>
                    <a:schemeClr val="lt1"/>
                  </a:solidFill>
                  <a:latin typeface="Calibri"/>
                  <a:ea typeface="Calibri"/>
                  <a:cs typeface="Calibri"/>
                  <a:sym typeface="Calibri"/>
                </a:rPr>
                <a:t>n=</a:t>
              </a:r>
              <a:r>
                <a:rPr lang="en-US" sz="1400" b="1" i="0" u="sng" strike="noStrike" cap="none" dirty="0" smtClean="0">
                  <a:solidFill>
                    <a:schemeClr val="lt1"/>
                  </a:solidFill>
                  <a:latin typeface="Calibri"/>
                  <a:ea typeface="Calibri"/>
                  <a:cs typeface="Calibri"/>
                  <a:sym typeface="Calibri"/>
                </a:rPr>
                <a:t>412</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490"/>
                </a:spcBef>
                <a:spcAft>
                  <a:spcPts val="0"/>
                </a:spcAft>
                <a:buClr>
                  <a:schemeClr val="lt1"/>
                </a:buClr>
                <a:buSzPts val="1400"/>
                <a:buFont typeface="Calibri"/>
                <a:buNone/>
              </a:pPr>
              <a:r>
                <a:rPr lang="en-US" sz="1400" b="0" i="0" u="none" strike="noStrike" cap="none" dirty="0">
                  <a:solidFill>
                    <a:schemeClr val="lt1"/>
                  </a:solidFill>
                  <a:latin typeface="Calibri"/>
                  <a:ea typeface="Calibri"/>
                  <a:cs typeface="Calibri"/>
                  <a:sym typeface="Calibri"/>
                </a:rPr>
                <a:t>Medicaid-Medicare--</a:t>
              </a:r>
              <a:r>
                <a:rPr lang="en-US" sz="1400" b="1" i="0" u="sng" strike="noStrike" cap="none" dirty="0">
                  <a:solidFill>
                    <a:schemeClr val="lt1"/>
                  </a:solidFill>
                  <a:latin typeface="Calibri"/>
                  <a:ea typeface="Calibri"/>
                  <a:cs typeface="Calibri"/>
                  <a:sym typeface="Calibri"/>
                </a:rPr>
                <a:t>157 </a:t>
              </a:r>
              <a:r>
                <a:rPr lang="en-US" sz="1400" b="0" i="0" u="none" strike="noStrike" cap="none" dirty="0">
                  <a:solidFill>
                    <a:schemeClr val="lt1"/>
                  </a:solidFill>
                  <a:latin typeface="Calibri"/>
                  <a:ea typeface="Calibri"/>
                  <a:cs typeface="Calibri"/>
                  <a:sym typeface="Calibri"/>
                </a:rPr>
                <a:t>                Medicaid-Medicare- Diagnosed--</a:t>
              </a:r>
              <a:r>
                <a:rPr lang="en-US" sz="1400" b="1" i="0" u="sng" strike="noStrike" cap="none" dirty="0">
                  <a:solidFill>
                    <a:schemeClr val="lt1"/>
                  </a:solidFill>
                  <a:latin typeface="Calibri"/>
                  <a:ea typeface="Calibri"/>
                  <a:cs typeface="Calibri"/>
                  <a:sym typeface="Calibri"/>
                </a:rPr>
                <a:t>118</a:t>
              </a:r>
              <a:endParaRPr sz="1400" b="0" i="0" u="none" strike="noStrike" cap="none" dirty="0">
                <a:solidFill>
                  <a:srgbClr val="000000"/>
                </a:solidFill>
                <a:latin typeface="Arial"/>
                <a:ea typeface="Arial"/>
                <a:cs typeface="Arial"/>
                <a:sym typeface="Arial"/>
              </a:endParaRPr>
            </a:p>
          </p:txBody>
        </p:sp>
        <p:sp>
          <p:nvSpPr>
            <p:cNvPr id="255" name="Google Shape;255;p3"/>
            <p:cNvSpPr/>
            <p:nvPr/>
          </p:nvSpPr>
          <p:spPr>
            <a:xfrm>
              <a:off x="0" y="5561971"/>
              <a:ext cx="9163519" cy="790645"/>
            </a:xfrm>
            <a:prstGeom prst="roundRect">
              <a:avLst>
                <a:gd name="adj" fmla="val 16667"/>
              </a:avLst>
            </a:prstGeom>
            <a:solidFill>
              <a:srgbClr val="1D497D"/>
            </a:solidFill>
            <a:ln w="38100" cap="flat" cmpd="sng">
              <a:solidFill>
                <a:srgbClr val="EEECE0"/>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
            <p:cNvSpPr txBox="1"/>
            <p:nvPr/>
          </p:nvSpPr>
          <p:spPr>
            <a:xfrm>
              <a:off x="38596" y="5600567"/>
              <a:ext cx="9086327" cy="713453"/>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b="1" i="0" u="sng" strike="noStrike" cap="none" dirty="0">
                  <a:solidFill>
                    <a:schemeClr val="lt1"/>
                  </a:solidFill>
                  <a:latin typeface="Calibri"/>
                  <a:ea typeface="Calibri"/>
                  <a:cs typeface="Calibri"/>
                  <a:sym typeface="Calibri"/>
                </a:rPr>
                <a:t>METHODOLOGY</a:t>
              </a:r>
              <a:endParaRPr sz="1400" b="0" i="0" u="none" strike="noStrike" cap="none" dirty="0">
                <a:solidFill>
                  <a:srgbClr val="000000"/>
                </a:solidFill>
                <a:latin typeface="Arial"/>
                <a:ea typeface="Arial"/>
                <a:cs typeface="Arial"/>
                <a:sym typeface="Arial"/>
              </a:endParaRPr>
            </a:p>
            <a:p>
              <a:pPr lvl="0">
                <a:lnSpc>
                  <a:spcPct val="90000"/>
                </a:lnSpc>
                <a:spcBef>
                  <a:spcPts val="560"/>
                </a:spcBef>
                <a:buClr>
                  <a:schemeClr val="lt1"/>
                </a:buClr>
                <a:buSzPts val="1400"/>
              </a:pPr>
              <a:r>
                <a:rPr lang="en-US" dirty="0">
                  <a:solidFill>
                    <a:schemeClr val="lt1"/>
                  </a:solidFill>
                  <a:latin typeface="Calibri"/>
                  <a:ea typeface="Calibri"/>
                  <a:cs typeface="Calibri"/>
                  <a:sym typeface="Calibri"/>
                </a:rPr>
                <a:t>Online survey         Descriptive analysis     Independent Sample T-Test     Factor Analysis     Cluster Analysis</a:t>
              </a:r>
            </a:p>
          </p:txBody>
        </p:sp>
      </p:grpSp>
      <p:sp>
        <p:nvSpPr>
          <p:cNvPr id="257" name="Google Shape;257;p3"/>
          <p:cNvSpPr txBox="1"/>
          <p:nvPr/>
        </p:nvSpPr>
        <p:spPr>
          <a:xfrm>
            <a:off x="0" y="221673"/>
            <a:ext cx="10058400" cy="655185"/>
          </a:xfrm>
          <a:prstGeom prst="rect">
            <a:avLst/>
          </a:prstGeom>
          <a:noFill/>
          <a:ln>
            <a:noFill/>
          </a:ln>
        </p:spPr>
        <p:txBody>
          <a:bodyPr spcFirstLastPara="1" wrap="square" lIns="305625" tIns="45700" rIns="91425" bIns="45700" anchor="ctr" anchorCtr="0">
            <a:normAutofit/>
          </a:bodyPr>
          <a:lstStyle/>
          <a:p>
            <a:pPr marL="0" marR="0" lvl="0" indent="0" algn="l" rtl="0">
              <a:lnSpc>
                <a:spcPct val="100000"/>
              </a:lnSpc>
              <a:spcBef>
                <a:spcPts val="0"/>
              </a:spcBef>
              <a:spcAft>
                <a:spcPts val="0"/>
              </a:spcAft>
              <a:buClr>
                <a:srgbClr val="7F7F7F"/>
              </a:buClr>
              <a:buSzPts val="2800"/>
              <a:buFont typeface="Calibri"/>
              <a:buNone/>
            </a:pPr>
            <a:r>
              <a:rPr lang="en-US" sz="2800" b="1" i="0" u="none" strike="noStrike" cap="none">
                <a:solidFill>
                  <a:srgbClr val="7F7F7F"/>
                </a:solidFill>
                <a:latin typeface="Calibri"/>
                <a:ea typeface="Calibri"/>
                <a:cs typeface="Calibri"/>
                <a:sym typeface="Calibri"/>
              </a:rPr>
              <a:t>Methodology</a:t>
            </a:r>
            <a:endParaRPr sz="3600" b="1" i="0" u="none" strike="noStrike" cap="none">
              <a:solidFill>
                <a:srgbClr val="7F7F7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7"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36" name="Google Shape;936;p37"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37" name="Google Shape;937;p37"/>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Appendix 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
        <p:nvSpPr>
          <p:cNvPr id="938" name="Google Shape;938;p37"/>
          <p:cNvSpPr/>
          <p:nvPr/>
        </p:nvSpPr>
        <p:spPr>
          <a:xfrm>
            <a:off x="338772" y="7292503"/>
            <a:ext cx="44198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Percentage in</a:t>
            </a:r>
            <a:r>
              <a:rPr lang="en-US" sz="1000" b="1" i="0" u="none" strike="noStrike" cap="none">
                <a:solidFill>
                  <a:srgbClr val="FF0000"/>
                </a:solidFill>
                <a:latin typeface="Calibri"/>
                <a:ea typeface="Calibri"/>
                <a:cs typeface="Calibri"/>
                <a:sym typeface="Calibri"/>
              </a:rPr>
              <a:t> red </a:t>
            </a:r>
            <a:r>
              <a:rPr lang="en-US" sz="1000" b="0" i="0" u="none" strike="noStrike" cap="none">
                <a:solidFill>
                  <a:srgbClr val="000000"/>
                </a:solidFill>
                <a:latin typeface="Calibri"/>
                <a:ea typeface="Calibri"/>
                <a:cs typeface="Calibri"/>
                <a:sym typeface="Calibri"/>
              </a:rPr>
              <a:t>on the top bar combines options </a:t>
            </a:r>
            <a:r>
              <a:rPr lang="en-US" sz="1000" b="1" i="0" u="none" strike="noStrike" cap="none">
                <a:solidFill>
                  <a:srgbClr val="000000"/>
                </a:solidFill>
                <a:latin typeface="Calibri"/>
                <a:ea typeface="Calibri"/>
                <a:cs typeface="Calibri"/>
                <a:sym typeface="Calibri"/>
              </a:rPr>
              <a:t>sometimes, often and always</a:t>
            </a:r>
            <a:endParaRPr sz="1400" b="0" i="0" u="none" strike="noStrike" cap="none">
              <a:solidFill>
                <a:srgbClr val="000000"/>
              </a:solidFill>
              <a:latin typeface="Arial"/>
              <a:ea typeface="Arial"/>
              <a:cs typeface="Arial"/>
              <a:sym typeface="Arial"/>
            </a:endParaRPr>
          </a:p>
        </p:txBody>
      </p:sp>
      <p:pic>
        <p:nvPicPr>
          <p:cNvPr id="939" name="Google Shape;939;p37"/>
          <p:cNvPicPr preferRelativeResize="0"/>
          <p:nvPr/>
        </p:nvPicPr>
        <p:blipFill rotWithShape="1">
          <a:blip r:embed="rId3">
            <a:alphaModFix/>
          </a:blip>
          <a:srcRect/>
          <a:stretch/>
        </p:blipFill>
        <p:spPr>
          <a:xfrm>
            <a:off x="3687739" y="4403033"/>
            <a:ext cx="2866318" cy="2547445"/>
          </a:xfrm>
          <a:prstGeom prst="rect">
            <a:avLst/>
          </a:prstGeom>
          <a:noFill/>
          <a:ln>
            <a:noFill/>
          </a:ln>
          <a:effectLst>
            <a:outerShdw blurRad="292100" dist="139700" dir="2700000" algn="tl" rotWithShape="0">
              <a:srgbClr val="333333">
                <a:alpha val="64313"/>
              </a:srgbClr>
            </a:outerShdw>
          </a:effectLst>
        </p:spPr>
      </p:pic>
      <p:pic>
        <p:nvPicPr>
          <p:cNvPr id="940" name="Google Shape;940;p37"/>
          <p:cNvPicPr preferRelativeResize="0"/>
          <p:nvPr/>
        </p:nvPicPr>
        <p:blipFill rotWithShape="1">
          <a:blip r:embed="rId4">
            <a:alphaModFix/>
          </a:blip>
          <a:srcRect/>
          <a:stretch/>
        </p:blipFill>
        <p:spPr>
          <a:xfrm>
            <a:off x="506412" y="4370888"/>
            <a:ext cx="3008547" cy="2611736"/>
          </a:xfrm>
          <a:prstGeom prst="rect">
            <a:avLst/>
          </a:prstGeom>
          <a:noFill/>
          <a:ln>
            <a:noFill/>
          </a:ln>
          <a:effectLst>
            <a:outerShdw blurRad="292100" dist="139700" dir="2700000" algn="tl" rotWithShape="0">
              <a:srgbClr val="333333">
                <a:alpha val="64313"/>
              </a:srgbClr>
            </a:outerShdw>
          </a:effectLst>
        </p:spPr>
      </p:pic>
      <p:pic>
        <p:nvPicPr>
          <p:cNvPr id="941" name="Google Shape;941;p37"/>
          <p:cNvPicPr preferRelativeResize="0"/>
          <p:nvPr/>
        </p:nvPicPr>
        <p:blipFill rotWithShape="1">
          <a:blip r:embed="rId5">
            <a:alphaModFix/>
          </a:blip>
          <a:srcRect/>
          <a:stretch/>
        </p:blipFill>
        <p:spPr>
          <a:xfrm>
            <a:off x="6994620" y="1186151"/>
            <a:ext cx="2780063" cy="2438112"/>
          </a:xfrm>
          <a:prstGeom prst="rect">
            <a:avLst/>
          </a:prstGeom>
          <a:noFill/>
          <a:ln>
            <a:noFill/>
          </a:ln>
          <a:effectLst>
            <a:outerShdw blurRad="292100" dist="139700" dir="2700000" algn="tl" rotWithShape="0">
              <a:srgbClr val="333333">
                <a:alpha val="64313"/>
              </a:srgbClr>
            </a:outerShdw>
          </a:effectLst>
        </p:spPr>
      </p:pic>
      <p:pic>
        <p:nvPicPr>
          <p:cNvPr id="942" name="Google Shape;942;p37"/>
          <p:cNvPicPr preferRelativeResize="0"/>
          <p:nvPr/>
        </p:nvPicPr>
        <p:blipFill rotWithShape="1">
          <a:blip r:embed="rId6">
            <a:alphaModFix/>
          </a:blip>
          <a:srcRect/>
          <a:stretch/>
        </p:blipFill>
        <p:spPr>
          <a:xfrm>
            <a:off x="7080077" y="4403033"/>
            <a:ext cx="2822018" cy="2466653"/>
          </a:xfrm>
          <a:prstGeom prst="rect">
            <a:avLst/>
          </a:prstGeom>
          <a:noFill/>
          <a:ln>
            <a:noFill/>
          </a:ln>
          <a:effectLst>
            <a:outerShdw blurRad="292100" dist="139700" dir="2700000" algn="tl" rotWithShape="0">
              <a:srgbClr val="333333">
                <a:alpha val="64313"/>
              </a:srgbClr>
            </a:outerShdw>
          </a:effectLst>
        </p:spPr>
      </p:pic>
      <p:pic>
        <p:nvPicPr>
          <p:cNvPr id="943" name="Google Shape;943;p37"/>
          <p:cNvPicPr preferRelativeResize="0"/>
          <p:nvPr/>
        </p:nvPicPr>
        <p:blipFill rotWithShape="1">
          <a:blip r:embed="rId7">
            <a:alphaModFix/>
          </a:blip>
          <a:srcRect/>
          <a:stretch/>
        </p:blipFill>
        <p:spPr>
          <a:xfrm>
            <a:off x="244647" y="1039142"/>
            <a:ext cx="3102588" cy="2732130"/>
          </a:xfrm>
          <a:prstGeom prst="rect">
            <a:avLst/>
          </a:prstGeom>
          <a:noFill/>
          <a:ln>
            <a:noFill/>
          </a:ln>
          <a:effectLst>
            <a:outerShdw blurRad="292100" dist="139700" dir="2700000" algn="tl" rotWithShape="0">
              <a:srgbClr val="333333">
                <a:alpha val="64313"/>
              </a:srgbClr>
            </a:outerShdw>
          </a:effectLst>
        </p:spPr>
      </p:pic>
      <p:pic>
        <p:nvPicPr>
          <p:cNvPr id="944" name="Google Shape;944;p37"/>
          <p:cNvPicPr preferRelativeResize="0"/>
          <p:nvPr/>
        </p:nvPicPr>
        <p:blipFill rotWithShape="1">
          <a:blip r:embed="rId8">
            <a:alphaModFix/>
          </a:blip>
          <a:srcRect/>
          <a:stretch/>
        </p:blipFill>
        <p:spPr>
          <a:xfrm>
            <a:off x="3644350" y="977914"/>
            <a:ext cx="3095110" cy="2728025"/>
          </a:xfrm>
          <a:prstGeom prst="rect">
            <a:avLst/>
          </a:prstGeom>
          <a:noFill/>
          <a:ln>
            <a:noFill/>
          </a:ln>
          <a:effectLst>
            <a:outerShdw blurRad="292100" dist="139700" dir="2700000" algn="tl" rotWithShape="0">
              <a:srgbClr val="333333">
                <a:alpha val="64313"/>
              </a:srgbClr>
            </a:outerShdw>
          </a:effectLst>
        </p:spPr>
      </p:pic>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8"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50" name="Google Shape;950;p38"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51" name="Google Shape;951;p38"/>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Appendix H</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
        <p:nvSpPr>
          <p:cNvPr id="952" name="Google Shape;952;p38"/>
          <p:cNvSpPr/>
          <p:nvPr/>
        </p:nvSpPr>
        <p:spPr>
          <a:xfrm>
            <a:off x="338772" y="7292503"/>
            <a:ext cx="476284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Calibri"/>
                <a:ea typeface="Calibri"/>
                <a:cs typeface="Calibri"/>
                <a:sym typeface="Calibri"/>
              </a:rPr>
              <a:t>Only the top 2 boxes were used in the report ( very important &amp; extremely important)</a:t>
            </a:r>
            <a:endParaRPr sz="1400" b="0" i="0" u="none" strike="noStrike" cap="none">
              <a:solidFill>
                <a:srgbClr val="000000"/>
              </a:solidFill>
              <a:latin typeface="Arial"/>
              <a:ea typeface="Arial"/>
              <a:cs typeface="Arial"/>
              <a:sym typeface="Arial"/>
            </a:endParaRPr>
          </a:p>
        </p:txBody>
      </p:sp>
      <p:pic>
        <p:nvPicPr>
          <p:cNvPr id="953" name="Google Shape;953;p38"/>
          <p:cNvPicPr preferRelativeResize="0"/>
          <p:nvPr/>
        </p:nvPicPr>
        <p:blipFill rotWithShape="1">
          <a:blip r:embed="rId3">
            <a:alphaModFix/>
          </a:blip>
          <a:srcRect/>
          <a:stretch/>
        </p:blipFill>
        <p:spPr>
          <a:xfrm>
            <a:off x="5198606" y="864252"/>
            <a:ext cx="4542022" cy="3068466"/>
          </a:xfrm>
          <a:prstGeom prst="rect">
            <a:avLst/>
          </a:prstGeom>
          <a:noFill/>
          <a:ln>
            <a:noFill/>
          </a:ln>
          <a:effectLst>
            <a:outerShdw blurRad="292100" dist="139700" dir="2700000" algn="tl" rotWithShape="0">
              <a:srgbClr val="333333">
                <a:alpha val="64313"/>
              </a:srgbClr>
            </a:outerShdw>
          </a:effectLst>
        </p:spPr>
      </p:pic>
      <p:pic>
        <p:nvPicPr>
          <p:cNvPr id="954" name="Google Shape;954;p38"/>
          <p:cNvPicPr preferRelativeResize="0"/>
          <p:nvPr/>
        </p:nvPicPr>
        <p:blipFill rotWithShape="1">
          <a:blip r:embed="rId4">
            <a:alphaModFix/>
          </a:blip>
          <a:srcRect/>
          <a:stretch/>
        </p:blipFill>
        <p:spPr>
          <a:xfrm>
            <a:off x="5101614" y="4012775"/>
            <a:ext cx="4736006" cy="3205725"/>
          </a:xfrm>
          <a:prstGeom prst="rect">
            <a:avLst/>
          </a:prstGeom>
          <a:noFill/>
          <a:ln>
            <a:noFill/>
          </a:ln>
          <a:effectLst>
            <a:outerShdw blurRad="292100" dist="139700" dir="2700000" algn="tl" rotWithShape="0">
              <a:srgbClr val="333333">
                <a:alpha val="64313"/>
              </a:srgbClr>
            </a:outerShdw>
          </a:effectLst>
        </p:spPr>
      </p:pic>
      <p:pic>
        <p:nvPicPr>
          <p:cNvPr id="955" name="Google Shape;955;p38"/>
          <p:cNvPicPr preferRelativeResize="0"/>
          <p:nvPr/>
        </p:nvPicPr>
        <p:blipFill rotWithShape="1">
          <a:blip r:embed="rId5">
            <a:alphaModFix/>
          </a:blip>
          <a:srcRect/>
          <a:stretch/>
        </p:blipFill>
        <p:spPr>
          <a:xfrm>
            <a:off x="338772" y="745462"/>
            <a:ext cx="4255377" cy="3218967"/>
          </a:xfrm>
          <a:prstGeom prst="rect">
            <a:avLst/>
          </a:prstGeom>
          <a:noFill/>
          <a:ln>
            <a:noFill/>
          </a:ln>
          <a:effectLst>
            <a:outerShdw blurRad="292100" dist="139700" dir="2700000" algn="tl" rotWithShape="0">
              <a:srgbClr val="333333">
                <a:alpha val="64313"/>
              </a:srgbClr>
            </a:outerShdw>
          </a:effectLst>
        </p:spPr>
      </p:pic>
      <p:pic>
        <p:nvPicPr>
          <p:cNvPr id="956" name="Google Shape;956;p38"/>
          <p:cNvPicPr preferRelativeResize="0"/>
          <p:nvPr/>
        </p:nvPicPr>
        <p:blipFill rotWithShape="1">
          <a:blip r:embed="rId6">
            <a:alphaModFix/>
          </a:blip>
          <a:srcRect/>
          <a:stretch/>
        </p:blipFill>
        <p:spPr>
          <a:xfrm>
            <a:off x="338772" y="4154756"/>
            <a:ext cx="4554420" cy="3051348"/>
          </a:xfrm>
          <a:prstGeom prst="rect">
            <a:avLst/>
          </a:prstGeom>
          <a:noFill/>
          <a:ln>
            <a:noFill/>
          </a:ln>
          <a:effectLst>
            <a:outerShdw blurRad="292100" dist="139700" dir="2700000" algn="tl" rotWithShape="0">
              <a:srgbClr val="333333">
                <a:alpha val="64313"/>
              </a:srgbClr>
            </a:outerShdw>
          </a:effectLst>
        </p:spPr>
      </p:pic>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39"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62" name="Google Shape;962;p39"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63" name="Google Shape;963;p39"/>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Appendix I</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
        <p:nvSpPr>
          <p:cNvPr id="964" name="Google Shape;964;p39"/>
          <p:cNvSpPr/>
          <p:nvPr/>
        </p:nvSpPr>
        <p:spPr>
          <a:xfrm>
            <a:off x="338772" y="7292503"/>
            <a:ext cx="476284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Calibri"/>
                <a:ea typeface="Calibri"/>
                <a:cs typeface="Calibri"/>
                <a:sym typeface="Calibri"/>
              </a:rPr>
              <a:t>Only the top 2 boxes were used in the report ( very important &amp; extremely important)</a:t>
            </a:r>
            <a:endParaRPr sz="1400" b="0" i="0" u="none" strike="noStrike" cap="none">
              <a:solidFill>
                <a:srgbClr val="000000"/>
              </a:solidFill>
              <a:latin typeface="Arial"/>
              <a:ea typeface="Arial"/>
              <a:cs typeface="Arial"/>
              <a:sym typeface="Arial"/>
            </a:endParaRPr>
          </a:p>
        </p:txBody>
      </p:sp>
      <p:pic>
        <p:nvPicPr>
          <p:cNvPr id="965" name="Google Shape;965;p39"/>
          <p:cNvPicPr preferRelativeResize="0"/>
          <p:nvPr/>
        </p:nvPicPr>
        <p:blipFill rotWithShape="1">
          <a:blip r:embed="rId3">
            <a:alphaModFix/>
          </a:blip>
          <a:srcRect/>
          <a:stretch/>
        </p:blipFill>
        <p:spPr>
          <a:xfrm>
            <a:off x="139784" y="870306"/>
            <a:ext cx="4774685" cy="3191061"/>
          </a:xfrm>
          <a:prstGeom prst="rect">
            <a:avLst/>
          </a:prstGeom>
          <a:noFill/>
          <a:ln>
            <a:noFill/>
          </a:ln>
          <a:effectLst>
            <a:outerShdw blurRad="292100" dist="139700" dir="2700000" algn="tl" rotWithShape="0">
              <a:srgbClr val="333333">
                <a:alpha val="64313"/>
              </a:srgbClr>
            </a:outerShdw>
          </a:effectLst>
        </p:spPr>
      </p:pic>
      <p:pic>
        <p:nvPicPr>
          <p:cNvPr id="966" name="Google Shape;966;p39"/>
          <p:cNvPicPr preferRelativeResize="0"/>
          <p:nvPr/>
        </p:nvPicPr>
        <p:blipFill rotWithShape="1">
          <a:blip r:embed="rId4">
            <a:alphaModFix/>
          </a:blip>
          <a:srcRect/>
          <a:stretch/>
        </p:blipFill>
        <p:spPr>
          <a:xfrm>
            <a:off x="5101615" y="870307"/>
            <a:ext cx="4751134" cy="3191060"/>
          </a:xfrm>
          <a:prstGeom prst="rect">
            <a:avLst/>
          </a:prstGeom>
          <a:noFill/>
          <a:ln>
            <a:noFill/>
          </a:ln>
          <a:effectLst>
            <a:outerShdw blurRad="292100" dist="139700" dir="2700000" algn="tl" rotWithShape="0">
              <a:srgbClr val="333333">
                <a:alpha val="64313"/>
              </a:srgbClr>
            </a:outerShdw>
          </a:effectLst>
        </p:spPr>
      </p:pic>
      <p:pic>
        <p:nvPicPr>
          <p:cNvPr id="967" name="Google Shape;967;p39"/>
          <p:cNvPicPr preferRelativeResize="0"/>
          <p:nvPr/>
        </p:nvPicPr>
        <p:blipFill rotWithShape="1">
          <a:blip r:embed="rId5">
            <a:alphaModFix/>
          </a:blip>
          <a:srcRect/>
          <a:stretch/>
        </p:blipFill>
        <p:spPr>
          <a:xfrm>
            <a:off x="2888096" y="4180136"/>
            <a:ext cx="4610700" cy="3112367"/>
          </a:xfrm>
          <a:prstGeom prst="rect">
            <a:avLst/>
          </a:prstGeom>
          <a:noFill/>
          <a:ln>
            <a:noFill/>
          </a:ln>
          <a:effectLst>
            <a:outerShdw blurRad="292100" dist="139700" dir="2700000" algn="tl" rotWithShape="0">
              <a:srgbClr val="333333">
                <a:alpha val="64313"/>
              </a:srgbClr>
            </a:outerShdw>
          </a:effectLst>
        </p:spPr>
      </p:pic>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40"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73" name="Google Shape;973;p40"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74" name="Google Shape;974;p40"/>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Appendix J</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
        <p:nvSpPr>
          <p:cNvPr id="975" name="Google Shape;975;p40"/>
          <p:cNvSpPr/>
          <p:nvPr/>
        </p:nvSpPr>
        <p:spPr>
          <a:xfrm>
            <a:off x="338772" y="7292503"/>
            <a:ext cx="44198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Percentage in</a:t>
            </a:r>
            <a:r>
              <a:rPr lang="en-US" sz="1000" b="1" i="0" u="none" strike="noStrike" cap="none">
                <a:solidFill>
                  <a:srgbClr val="FF0000"/>
                </a:solidFill>
                <a:latin typeface="Calibri"/>
                <a:ea typeface="Calibri"/>
                <a:cs typeface="Calibri"/>
                <a:sym typeface="Calibri"/>
              </a:rPr>
              <a:t> red </a:t>
            </a:r>
            <a:r>
              <a:rPr lang="en-US" sz="1000" b="0" i="0" u="none" strike="noStrike" cap="none">
                <a:solidFill>
                  <a:srgbClr val="000000"/>
                </a:solidFill>
                <a:latin typeface="Calibri"/>
                <a:ea typeface="Calibri"/>
                <a:cs typeface="Calibri"/>
                <a:sym typeface="Calibri"/>
              </a:rPr>
              <a:t>on the top bar combines options </a:t>
            </a:r>
            <a:r>
              <a:rPr lang="en-US" sz="1000" b="1" i="0" u="none" strike="noStrike" cap="none">
                <a:solidFill>
                  <a:srgbClr val="000000"/>
                </a:solidFill>
                <a:latin typeface="Calibri"/>
                <a:ea typeface="Calibri"/>
                <a:cs typeface="Calibri"/>
                <a:sym typeface="Calibri"/>
              </a:rPr>
              <a:t>sometimes, often and always</a:t>
            </a:r>
            <a:endParaRPr sz="1400" b="0" i="0" u="none" strike="noStrike" cap="none">
              <a:solidFill>
                <a:srgbClr val="000000"/>
              </a:solidFill>
              <a:latin typeface="Arial"/>
              <a:ea typeface="Arial"/>
              <a:cs typeface="Arial"/>
              <a:sym typeface="Arial"/>
            </a:endParaRPr>
          </a:p>
        </p:txBody>
      </p:sp>
      <p:pic>
        <p:nvPicPr>
          <p:cNvPr id="976" name="Google Shape;976;p40" descr="Image result for MAslow's hierarchical needs pyramid"/>
          <p:cNvPicPr preferRelativeResize="0"/>
          <p:nvPr/>
        </p:nvPicPr>
        <p:blipFill rotWithShape="1">
          <a:blip r:embed="rId3">
            <a:alphaModFix/>
          </a:blip>
          <a:srcRect/>
          <a:stretch/>
        </p:blipFill>
        <p:spPr>
          <a:xfrm>
            <a:off x="2853794" y="354438"/>
            <a:ext cx="4529772" cy="3204814"/>
          </a:xfrm>
          <a:prstGeom prst="rect">
            <a:avLst/>
          </a:prstGeom>
          <a:noFill/>
          <a:ln>
            <a:noFill/>
          </a:ln>
        </p:spPr>
      </p:pic>
      <p:pic>
        <p:nvPicPr>
          <p:cNvPr id="977" name="Google Shape;977;p40"/>
          <p:cNvPicPr preferRelativeResize="0"/>
          <p:nvPr/>
        </p:nvPicPr>
        <p:blipFill rotWithShape="1">
          <a:blip r:embed="rId4">
            <a:alphaModFix/>
          </a:blip>
          <a:srcRect/>
          <a:stretch/>
        </p:blipFill>
        <p:spPr>
          <a:xfrm>
            <a:off x="674053" y="3732596"/>
            <a:ext cx="3592133" cy="3167161"/>
          </a:xfrm>
          <a:prstGeom prst="rect">
            <a:avLst/>
          </a:prstGeom>
          <a:noFill/>
          <a:ln>
            <a:noFill/>
          </a:ln>
          <a:effectLst>
            <a:outerShdw blurRad="292100" dist="139700" dir="2700000" algn="tl" rotWithShape="0">
              <a:srgbClr val="333333">
                <a:alpha val="64313"/>
              </a:srgbClr>
            </a:outerShdw>
          </a:effectLst>
        </p:spPr>
      </p:pic>
      <p:pic>
        <p:nvPicPr>
          <p:cNvPr id="978" name="Google Shape;978;p40"/>
          <p:cNvPicPr preferRelativeResize="0"/>
          <p:nvPr/>
        </p:nvPicPr>
        <p:blipFill rotWithShape="1">
          <a:blip r:embed="rId5">
            <a:alphaModFix/>
          </a:blip>
          <a:srcRect/>
          <a:stretch/>
        </p:blipFill>
        <p:spPr>
          <a:xfrm>
            <a:off x="5656783" y="3720995"/>
            <a:ext cx="3623060" cy="3133092"/>
          </a:xfrm>
          <a:prstGeom prst="rect">
            <a:avLst/>
          </a:prstGeom>
          <a:noFill/>
          <a:ln>
            <a:noFill/>
          </a:ln>
          <a:effectLst>
            <a:outerShdw blurRad="292100" dist="139700" dir="2700000" algn="tl" rotWithShape="0">
              <a:srgbClr val="333333">
                <a:alpha val="64313"/>
              </a:srgbClr>
            </a:outerShdw>
          </a:effectLst>
        </p:spPr>
      </p:pic>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2"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85" name="Google Shape;985;p12"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86" name="Google Shape;986;p12"/>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Appendix K</a:t>
            </a:r>
            <a:endParaRPr sz="1400" b="0" i="0" u="none" strike="noStrike" cap="none">
              <a:solidFill>
                <a:srgbClr val="000000"/>
              </a:solidFill>
              <a:latin typeface="Arial"/>
              <a:ea typeface="Arial"/>
              <a:cs typeface="Arial"/>
              <a:sym typeface="Arial"/>
            </a:endParaRPr>
          </a:p>
        </p:txBody>
      </p:sp>
      <p:sp>
        <p:nvSpPr>
          <p:cNvPr id="987" name="Google Shape;987;p12"/>
          <p:cNvSpPr txBox="1"/>
          <p:nvPr/>
        </p:nvSpPr>
        <p:spPr>
          <a:xfrm>
            <a:off x="338773" y="7291906"/>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Calibri"/>
                <a:ea typeface="Calibri"/>
                <a:cs typeface="Calibri"/>
                <a:sym typeface="Calibri"/>
              </a:rPr>
              <a:t>Think about where you live. Do you have problems with any of the following by chronic condition? Select all that apply</a:t>
            </a:r>
            <a:endParaRPr sz="1400" b="0" i="0" u="none" strike="noStrike" cap="none">
              <a:solidFill>
                <a:srgbClr val="000000"/>
              </a:solidFill>
              <a:latin typeface="Arial"/>
              <a:ea typeface="Arial"/>
              <a:cs typeface="Arial"/>
              <a:sym typeface="Arial"/>
            </a:endParaRPr>
          </a:p>
        </p:txBody>
      </p:sp>
      <p:sp>
        <p:nvSpPr>
          <p:cNvPr id="988" name="Google Shape;988;p12"/>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Calibri"/>
                <a:ea typeface="Calibri"/>
                <a:cs typeface="Calibri"/>
                <a:sym typeface="Calibri"/>
              </a:rPr>
              <a:t>N=255</a:t>
            </a:r>
            <a:endParaRPr sz="2000" b="0" i="1" u="none" strike="noStrike" cap="none">
              <a:solidFill>
                <a:schemeClr val="dk1"/>
              </a:solidFill>
              <a:latin typeface="Calibri"/>
              <a:ea typeface="Calibri"/>
              <a:cs typeface="Calibri"/>
              <a:sym typeface="Calibri"/>
            </a:endParaRPr>
          </a:p>
        </p:txBody>
      </p:sp>
      <p:graphicFrame>
        <p:nvGraphicFramePr>
          <p:cNvPr id="989" name="Google Shape;989;p12"/>
          <p:cNvGraphicFramePr/>
          <p:nvPr/>
        </p:nvGraphicFramePr>
        <p:xfrm>
          <a:off x="338772" y="1236138"/>
          <a:ext cx="9373725" cy="5426640"/>
        </p:xfrm>
        <a:graphic>
          <a:graphicData uri="http://schemas.openxmlformats.org/drawingml/2006/table">
            <a:tbl>
              <a:tblPr firstRow="1" bandRow="1">
                <a:noFill/>
                <a:tableStyleId>{1DA2ACA2-0C19-44A1-BBC4-9FDCC44DC8D0}</a:tableStyleId>
              </a:tblPr>
              <a:tblGrid>
                <a:gridCol w="1130450">
                  <a:extLst>
                    <a:ext uri="{9D8B030D-6E8A-4147-A177-3AD203B41FA5}">
                      <a16:colId xmlns:a16="http://schemas.microsoft.com/office/drawing/2014/main" val="20000"/>
                    </a:ext>
                  </a:extLst>
                </a:gridCol>
                <a:gridCol w="664375">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gridCol w="596900">
                  <a:extLst>
                    <a:ext uri="{9D8B030D-6E8A-4147-A177-3AD203B41FA5}">
                      <a16:colId xmlns:a16="http://schemas.microsoft.com/office/drawing/2014/main" val="20003"/>
                    </a:ext>
                  </a:extLst>
                </a:gridCol>
                <a:gridCol w="800100">
                  <a:extLst>
                    <a:ext uri="{9D8B030D-6E8A-4147-A177-3AD203B41FA5}">
                      <a16:colId xmlns:a16="http://schemas.microsoft.com/office/drawing/2014/main" val="20004"/>
                    </a:ext>
                  </a:extLst>
                </a:gridCol>
                <a:gridCol w="799350">
                  <a:extLst>
                    <a:ext uri="{9D8B030D-6E8A-4147-A177-3AD203B41FA5}">
                      <a16:colId xmlns:a16="http://schemas.microsoft.com/office/drawing/2014/main" val="20005"/>
                    </a:ext>
                  </a:extLst>
                </a:gridCol>
                <a:gridCol w="998200">
                  <a:extLst>
                    <a:ext uri="{9D8B030D-6E8A-4147-A177-3AD203B41FA5}">
                      <a16:colId xmlns:a16="http://schemas.microsoft.com/office/drawing/2014/main" val="20006"/>
                    </a:ext>
                  </a:extLst>
                </a:gridCol>
                <a:gridCol w="995925">
                  <a:extLst>
                    <a:ext uri="{9D8B030D-6E8A-4147-A177-3AD203B41FA5}">
                      <a16:colId xmlns:a16="http://schemas.microsoft.com/office/drawing/2014/main" val="20007"/>
                    </a:ext>
                  </a:extLst>
                </a:gridCol>
                <a:gridCol w="685575">
                  <a:extLst>
                    <a:ext uri="{9D8B030D-6E8A-4147-A177-3AD203B41FA5}">
                      <a16:colId xmlns:a16="http://schemas.microsoft.com/office/drawing/2014/main" val="20008"/>
                    </a:ext>
                  </a:extLst>
                </a:gridCol>
                <a:gridCol w="695225">
                  <a:extLst>
                    <a:ext uri="{9D8B030D-6E8A-4147-A177-3AD203B41FA5}">
                      <a16:colId xmlns:a16="http://schemas.microsoft.com/office/drawing/2014/main" val="20009"/>
                    </a:ext>
                  </a:extLst>
                </a:gridCol>
                <a:gridCol w="819375">
                  <a:extLst>
                    <a:ext uri="{9D8B030D-6E8A-4147-A177-3AD203B41FA5}">
                      <a16:colId xmlns:a16="http://schemas.microsoft.com/office/drawing/2014/main" val="20010"/>
                    </a:ext>
                  </a:extLst>
                </a:gridCol>
                <a:gridCol w="527850">
                  <a:extLst>
                    <a:ext uri="{9D8B030D-6E8A-4147-A177-3AD203B41FA5}">
                      <a16:colId xmlns:a16="http://schemas.microsoft.com/office/drawing/2014/main" val="20011"/>
                    </a:ext>
                  </a:extLst>
                </a:gridCol>
              </a:tblGrid>
              <a:tr h="762200">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Calibri"/>
                        <a:ea typeface="Calibri"/>
                        <a:cs typeface="Calibri"/>
                        <a:sym typeface="Calibri"/>
                      </a:endParaRPr>
                    </a:p>
                  </a:txBody>
                  <a:tcPr marL="91450" marR="91450" marT="45725" marB="45725">
                    <a:solidFill>
                      <a:srgbClr val="8CB3E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Rodent/</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pest issues</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Mold</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Water leaks</a:t>
                      </a:r>
                      <a:endParaRPr sz="1400" u="none" strike="noStrike" cap="none"/>
                    </a:p>
                    <a:p>
                      <a:pPr marL="0" marR="0" lvl="0" indent="0" algn="ctr" rtl="0">
                        <a:lnSpc>
                          <a:spcPct val="100000"/>
                        </a:lnSpc>
                        <a:spcBef>
                          <a:spcPts val="0"/>
                        </a:spcBef>
                        <a:spcAft>
                          <a:spcPts val="0"/>
                        </a:spcAft>
                        <a:buClr>
                          <a:srgbClr val="000000"/>
                        </a:buClr>
                        <a:buSzPts val="1100"/>
                        <a:buFont typeface="Arial"/>
                        <a:buNone/>
                      </a:pPr>
                      <a:endParaRPr sz="1100" b="1" u="none" strike="noStrike" cap="none">
                        <a:solidFill>
                          <a:srgbClr val="974806"/>
                        </a:solidFill>
                        <a:latin typeface="Calibri"/>
                        <a:ea typeface="Calibri"/>
                        <a:cs typeface="Calibri"/>
                        <a:sym typeface="Calibri"/>
                      </a:endParaRPr>
                    </a:p>
                  </a:txBody>
                  <a:tcPr marL="91450" marR="91450" marT="45725" marB="45725" anchor="b" anchorCtr="1">
                    <a:solidFill>
                      <a:srgbClr val="8CB3E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Structural concerns</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Smoke detectors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not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working </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No</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 air-conditioning</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Poor Ventilation</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Hot water </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not working</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Oven/</a:t>
                      </a:r>
                      <a:endParaRPr sz="1400" u="none" strike="noStrike" cap="none"/>
                    </a:p>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stove not working</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Lead poisoning</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No heat</a:t>
                      </a:r>
                      <a:endParaRPr sz="1400" u="none" strike="noStrike" cap="none"/>
                    </a:p>
                  </a:txBody>
                  <a:tcPr marL="91450" marR="91450" marT="45725" marB="45725" anchor="b">
                    <a:solidFill>
                      <a:srgbClr val="8CB3E3"/>
                    </a:solidFill>
                  </a:tcPr>
                </a:tc>
                <a:extLst>
                  <a:ext uri="{0D108BD9-81ED-4DB2-BD59-A6C34878D82A}">
                    <a16:rowId xmlns:a16="http://schemas.microsoft.com/office/drawing/2014/main" val="10000"/>
                  </a:ext>
                </a:extLst>
              </a:tr>
              <a:tr h="37600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Asthma</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27%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27%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19%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2%</a:t>
                      </a:r>
                      <a:endParaRPr sz="1400" u="none" strike="noStrike" cap="none"/>
                    </a:p>
                  </a:txBody>
                  <a:tcPr marL="91450" marR="91450" marT="45725" marB="45725" anchor="b"/>
                </a:tc>
                <a:extLst>
                  <a:ext uri="{0D108BD9-81ED-4DB2-BD59-A6C34878D82A}">
                    <a16:rowId xmlns:a16="http://schemas.microsoft.com/office/drawing/2014/main" val="10001"/>
                  </a:ext>
                </a:extLst>
              </a:tr>
              <a:tr h="37600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COPD</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23%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FF0000"/>
                          </a:solidFill>
                          <a:latin typeface="Calibri"/>
                          <a:ea typeface="Calibri"/>
                          <a:cs typeface="Calibri"/>
                          <a:sym typeface="Calibri"/>
                        </a:rPr>
                        <a:t>14%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FF0000"/>
                          </a:solidFill>
                          <a:latin typeface="Calibri"/>
                          <a:ea typeface="Calibri"/>
                          <a:cs typeface="Calibri"/>
                          <a:sym typeface="Calibri"/>
                        </a:rPr>
                        <a:t>14%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17%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2%</a:t>
                      </a:r>
                      <a:endParaRPr sz="1400" u="none" strike="noStrike" cap="none"/>
                    </a:p>
                  </a:txBody>
                  <a:tcPr marL="91450" marR="91450" marT="45725" marB="45725" anchor="b"/>
                </a:tc>
                <a:extLst>
                  <a:ext uri="{0D108BD9-81ED-4DB2-BD59-A6C34878D82A}">
                    <a16:rowId xmlns:a16="http://schemas.microsoft.com/office/drawing/2014/main" val="10002"/>
                  </a:ext>
                </a:extLst>
              </a:tr>
              <a:tr h="37600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Depression</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32%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25%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FF0000"/>
                          </a:solidFill>
                          <a:latin typeface="Calibri"/>
                          <a:ea typeface="Calibri"/>
                          <a:cs typeface="Calibri"/>
                          <a:sym typeface="Calibri"/>
                        </a:rPr>
                        <a:t>16%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4%</a:t>
                      </a:r>
                      <a:endParaRPr sz="1400" u="none" strike="noStrike" cap="none"/>
                    </a:p>
                  </a:txBody>
                  <a:tcPr marL="91450" marR="91450" marT="45725" marB="45725" anchor="b"/>
                </a:tc>
                <a:extLst>
                  <a:ext uri="{0D108BD9-81ED-4DB2-BD59-A6C34878D82A}">
                    <a16:rowId xmlns:a16="http://schemas.microsoft.com/office/drawing/2014/main" val="10003"/>
                  </a:ext>
                </a:extLst>
              </a:tr>
              <a:tr h="37600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Diabetes</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rgbClr val="538CD5"/>
                          </a:solidFill>
                          <a:latin typeface="Calibri"/>
                          <a:ea typeface="Calibri"/>
                          <a:cs typeface="Calibri"/>
                          <a:sym typeface="Calibri"/>
                        </a:rPr>
                        <a:t>22%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20%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FF0000"/>
                          </a:solidFill>
                          <a:latin typeface="Calibri"/>
                          <a:ea typeface="Calibri"/>
                          <a:cs typeface="Calibri"/>
                          <a:sym typeface="Calibri"/>
                        </a:rPr>
                        <a:t>19%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FF0000"/>
                          </a:solidFill>
                          <a:latin typeface="Calibri"/>
                          <a:ea typeface="Calibri"/>
                          <a:cs typeface="Calibri"/>
                          <a:sym typeface="Calibri"/>
                        </a:rPr>
                        <a:t>19%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5%</a:t>
                      </a:r>
                      <a:endParaRPr sz="1400" u="none" strike="noStrike" cap="none"/>
                    </a:p>
                  </a:txBody>
                  <a:tcPr marL="91450" marR="91450" marT="45725" marB="45725" anchor="b"/>
                </a:tc>
                <a:extLst>
                  <a:ext uri="{0D108BD9-81ED-4DB2-BD59-A6C34878D82A}">
                    <a16:rowId xmlns:a16="http://schemas.microsoft.com/office/drawing/2014/main" val="10004"/>
                  </a:ext>
                </a:extLst>
              </a:tr>
              <a:tr h="37600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Heart Disease</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FF0000"/>
                          </a:solidFill>
                          <a:latin typeface="Calibri"/>
                          <a:ea typeface="Calibri"/>
                          <a:cs typeface="Calibri"/>
                          <a:sym typeface="Calibri"/>
                        </a:rPr>
                        <a:t>15%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23%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18%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0%</a:t>
                      </a:r>
                      <a:endParaRPr sz="1400" u="none" strike="noStrike" cap="none"/>
                    </a:p>
                  </a:txBody>
                  <a:tcPr marL="91450" marR="91450" marT="45725" marB="45725" anchor="b"/>
                </a:tc>
                <a:extLst>
                  <a:ext uri="{0D108BD9-81ED-4DB2-BD59-A6C34878D82A}">
                    <a16:rowId xmlns:a16="http://schemas.microsoft.com/office/drawing/2014/main" val="10005"/>
                  </a:ext>
                </a:extLst>
              </a:tr>
              <a:tr h="37625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Obesity</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FF0000"/>
                          </a:solidFill>
                          <a:latin typeface="Calibri"/>
                          <a:ea typeface="Calibri"/>
                          <a:cs typeface="Calibri"/>
                          <a:sym typeface="Calibri"/>
                        </a:rPr>
                        <a:t>24%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31%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25%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4%</a:t>
                      </a:r>
                      <a:endParaRPr sz="1400" u="none" strike="noStrike" cap="none"/>
                    </a:p>
                  </a:txBody>
                  <a:tcPr marL="91450" marR="91450" marT="45725" marB="45725" anchor="b"/>
                </a:tc>
                <a:extLst>
                  <a:ext uri="{0D108BD9-81ED-4DB2-BD59-A6C34878D82A}">
                    <a16:rowId xmlns:a16="http://schemas.microsoft.com/office/drawing/2014/main" val="10006"/>
                  </a:ext>
                </a:extLst>
              </a:tr>
              <a:tr h="37600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Opioids</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25%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29%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29%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FF0000"/>
                          </a:solidFill>
                          <a:latin typeface="Calibri"/>
                          <a:ea typeface="Calibri"/>
                          <a:cs typeface="Calibri"/>
                          <a:sym typeface="Calibri"/>
                        </a:rPr>
                        <a:t>25%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11%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11%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11%</a:t>
                      </a:r>
                      <a:endParaRPr sz="1400" u="none" strike="noStrike" cap="none"/>
                    </a:p>
                  </a:txBody>
                  <a:tcPr marL="91450" marR="91450" marT="45725" marB="45725" anchor="b"/>
                </a:tc>
                <a:extLst>
                  <a:ext uri="{0D108BD9-81ED-4DB2-BD59-A6C34878D82A}">
                    <a16:rowId xmlns:a16="http://schemas.microsoft.com/office/drawing/2014/main" val="10007"/>
                  </a:ext>
                </a:extLst>
              </a:tr>
              <a:tr h="37600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Cancer</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FF0000"/>
                          </a:solidFill>
                          <a:latin typeface="Calibri"/>
                          <a:ea typeface="Calibri"/>
                          <a:cs typeface="Calibri"/>
                          <a:sym typeface="Calibri"/>
                        </a:rPr>
                        <a:t>19%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23%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27%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23%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15%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4%</a:t>
                      </a:r>
                      <a:endParaRPr sz="1400" u="none" strike="noStrike" cap="none"/>
                    </a:p>
                  </a:txBody>
                  <a:tcPr marL="91450" marR="91450" marT="45725" marB="45725" anchor="b"/>
                </a:tc>
                <a:extLst>
                  <a:ext uri="{0D108BD9-81ED-4DB2-BD59-A6C34878D82A}">
                    <a16:rowId xmlns:a16="http://schemas.microsoft.com/office/drawing/2014/main" val="10008"/>
                  </a:ext>
                </a:extLst>
              </a:tr>
              <a:tr h="37600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Alzheimer</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Calibri"/>
                          <a:ea typeface="Calibri"/>
                          <a:cs typeface="Calibri"/>
                          <a:sym typeface="Calibri"/>
                        </a:rPr>
                        <a:t>40%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Calibri"/>
                          <a:ea typeface="Calibri"/>
                          <a:cs typeface="Calibri"/>
                          <a:sym typeface="Calibri"/>
                        </a:rPr>
                        <a:t>40%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Calibri"/>
                          <a:ea typeface="Calibri"/>
                          <a:cs typeface="Calibri"/>
                          <a:sym typeface="Calibri"/>
                        </a:rPr>
                        <a:t>20%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Calibri"/>
                          <a:ea typeface="Calibri"/>
                          <a:cs typeface="Calibri"/>
                          <a:sym typeface="Calibri"/>
                        </a:rPr>
                        <a:t>20%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Calibri"/>
                          <a:ea typeface="Calibri"/>
                          <a:cs typeface="Calibri"/>
                          <a:sym typeface="Calibri"/>
                        </a:rPr>
                        <a:t>60%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Calibri"/>
                          <a:ea typeface="Calibri"/>
                          <a:cs typeface="Calibri"/>
                          <a:sym typeface="Calibri"/>
                        </a:rPr>
                        <a:t>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Calibri"/>
                          <a:ea typeface="Calibri"/>
                          <a:cs typeface="Calibri"/>
                          <a:sym typeface="Calibri"/>
                        </a:rPr>
                        <a:t>40%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Calibri"/>
                          <a:ea typeface="Calibri"/>
                          <a:cs typeface="Calibri"/>
                          <a:sym typeface="Calibri"/>
                        </a:rPr>
                        <a:t>20%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Calibri"/>
                          <a:ea typeface="Calibri"/>
                          <a:cs typeface="Calibri"/>
                          <a:sym typeface="Calibri"/>
                        </a:rPr>
                        <a:t>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Calibri"/>
                          <a:ea typeface="Calibri"/>
                          <a:cs typeface="Calibri"/>
                          <a:sym typeface="Calibri"/>
                        </a:rPr>
                        <a:t>40%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Calibri"/>
                          <a:ea typeface="Calibri"/>
                          <a:cs typeface="Calibri"/>
                          <a:sym typeface="Calibri"/>
                        </a:rPr>
                        <a:t>0%</a:t>
                      </a:r>
                      <a:endParaRPr sz="1400" u="none" strike="noStrike" cap="none"/>
                    </a:p>
                  </a:txBody>
                  <a:tcPr marL="91450" marR="91450" marT="45725" marB="45725" anchor="b"/>
                </a:tc>
                <a:extLst>
                  <a:ext uri="{0D108BD9-81ED-4DB2-BD59-A6C34878D82A}">
                    <a16:rowId xmlns:a16="http://schemas.microsoft.com/office/drawing/2014/main" val="10009"/>
                  </a:ext>
                </a:extLst>
              </a:tr>
              <a:tr h="42345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High Blood Pressure</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24%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21%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FF0000"/>
                          </a:solidFill>
                          <a:latin typeface="Calibri"/>
                          <a:ea typeface="Calibri"/>
                          <a:cs typeface="Calibri"/>
                          <a:sym typeface="Calibri"/>
                        </a:rPr>
                        <a:t>15%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10%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10%</a:t>
                      </a:r>
                      <a:endParaRPr sz="1400" u="none" strike="noStrike" cap="none"/>
                    </a:p>
                  </a:txBody>
                  <a:tcPr marL="91450" marR="91450" marT="45725" marB="45725" anchor="b"/>
                </a:tc>
                <a:extLst>
                  <a:ext uri="{0D108BD9-81ED-4DB2-BD59-A6C34878D82A}">
                    <a16:rowId xmlns:a16="http://schemas.microsoft.com/office/drawing/2014/main" val="10010"/>
                  </a:ext>
                </a:extLst>
              </a:tr>
              <a:tr h="42345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High Blood Cholesterol</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19%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18%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FF0000"/>
                          </a:solidFill>
                          <a:latin typeface="Calibri"/>
                          <a:ea typeface="Calibri"/>
                          <a:cs typeface="Calibri"/>
                          <a:sym typeface="Calibri"/>
                        </a:rPr>
                        <a:t>15%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2%</a:t>
                      </a:r>
                      <a:endParaRPr sz="1400" u="none" strike="noStrike" cap="none"/>
                    </a:p>
                  </a:txBody>
                  <a:tcPr marL="91450" marR="91450" marT="45725" marB="45725" anchor="b"/>
                </a:tc>
                <a:extLst>
                  <a:ext uri="{0D108BD9-81ED-4DB2-BD59-A6C34878D82A}">
                    <a16:rowId xmlns:a16="http://schemas.microsoft.com/office/drawing/2014/main" val="10011"/>
                  </a:ext>
                </a:extLst>
              </a:tr>
              <a:tr h="42345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Cerebrovascular Disease</a:t>
                      </a:r>
                      <a:endParaRPr sz="1400" u="none" strike="noStrike" cap="none"/>
                    </a:p>
                  </a:txBody>
                  <a:tcPr marL="91450" marR="91450" marT="45725" marB="45725" anchor="b">
                    <a:solidFill>
                      <a:srgbClr val="8CB3E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29%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18%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B050"/>
                          </a:solidFill>
                          <a:latin typeface="Calibri"/>
                          <a:ea typeface="Calibri"/>
                          <a:cs typeface="Calibri"/>
                          <a:sym typeface="Calibri"/>
                        </a:rPr>
                        <a:t>18%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solidFill>
                            <a:schemeClr val="dk1"/>
                          </a:solidFill>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538CD5"/>
                          </a:solidFill>
                          <a:latin typeface="Calibri"/>
                          <a:ea typeface="Calibri"/>
                          <a:cs typeface="Calibri"/>
                          <a:sym typeface="Calibri"/>
                        </a:rPr>
                        <a:t>29%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12%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18%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0%</a:t>
                      </a:r>
                      <a:endParaRPr sz="1400" u="none" strike="noStrike" cap="none"/>
                    </a:p>
                  </a:txBody>
                  <a:tcPr marL="91450" marR="91450" marT="45725" marB="45725" anchor="b"/>
                </a:tc>
                <a:extLst>
                  <a:ext uri="{0D108BD9-81ED-4DB2-BD59-A6C34878D82A}">
                    <a16:rowId xmlns:a16="http://schemas.microsoft.com/office/drawing/2014/main" val="10012"/>
                  </a:ext>
                </a:extLst>
              </a:tr>
            </a:tbl>
          </a:graphicData>
        </a:graphic>
      </p:graphicFrame>
      <p:sp>
        <p:nvSpPr>
          <p:cNvPr id="990" name="Google Shape;990;p12"/>
          <p:cNvSpPr txBox="1"/>
          <p:nvPr/>
        </p:nvSpPr>
        <p:spPr>
          <a:xfrm>
            <a:off x="338772" y="6893255"/>
            <a:ext cx="57994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Percentages in bold and colored represents the three top common housing problems across chronic condition. </a:t>
            </a:r>
            <a:r>
              <a:rPr lang="en-US" sz="800" b="0" i="0" u="none" strike="noStrike" cap="none">
                <a:solidFill>
                  <a:srgbClr val="538CD5"/>
                </a:solidFill>
                <a:latin typeface="Calibri"/>
                <a:ea typeface="Calibri"/>
                <a:cs typeface="Calibri"/>
                <a:sym typeface="Calibri"/>
              </a:rPr>
              <a:t>Blue</a:t>
            </a:r>
            <a:r>
              <a:rPr lang="en-US" sz="800" b="0" i="0" u="none" strike="noStrike" cap="none">
                <a:solidFill>
                  <a:schemeClr val="dk1"/>
                </a:solidFill>
                <a:latin typeface="Calibri"/>
                <a:ea typeface="Calibri"/>
                <a:cs typeface="Calibri"/>
                <a:sym typeface="Calibri"/>
              </a:rPr>
              <a:t> color represents the commonest housing problem with </a:t>
            </a:r>
            <a:r>
              <a:rPr lang="en-US" sz="800" b="0" i="0" u="none" strike="noStrike" cap="none">
                <a:solidFill>
                  <a:srgbClr val="00B050"/>
                </a:solidFill>
                <a:latin typeface="Calibri"/>
                <a:ea typeface="Calibri"/>
                <a:cs typeface="Calibri"/>
                <a:sym typeface="Calibri"/>
              </a:rPr>
              <a:t>green</a:t>
            </a:r>
            <a:r>
              <a:rPr lang="en-US" sz="800" b="0" i="0" u="none" strike="noStrike" cap="none">
                <a:solidFill>
                  <a:schemeClr val="dk1"/>
                </a:solidFill>
                <a:latin typeface="Calibri"/>
                <a:ea typeface="Calibri"/>
                <a:cs typeface="Calibri"/>
                <a:sym typeface="Calibri"/>
              </a:rPr>
              <a:t> and </a:t>
            </a:r>
            <a:r>
              <a:rPr lang="en-US" sz="800" b="0" i="0" u="none" strike="noStrike" cap="none">
                <a:solidFill>
                  <a:srgbClr val="FF0000"/>
                </a:solidFill>
                <a:latin typeface="Calibri"/>
                <a:ea typeface="Calibri"/>
                <a:cs typeface="Calibri"/>
                <a:sym typeface="Calibri"/>
              </a:rPr>
              <a:t>red</a:t>
            </a:r>
            <a:r>
              <a:rPr lang="en-US" sz="800" b="0" i="0" u="none" strike="noStrike" cap="none">
                <a:solidFill>
                  <a:schemeClr val="dk1"/>
                </a:solidFill>
                <a:latin typeface="Calibri"/>
                <a:ea typeface="Calibri"/>
                <a:cs typeface="Calibri"/>
                <a:sym typeface="Calibri"/>
              </a:rPr>
              <a:t> in that order</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22"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97" name="Google Shape;997;p22"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98" name="Google Shape;998;p22"/>
          <p:cNvSpPr txBox="1"/>
          <p:nvPr/>
        </p:nvSpPr>
        <p:spPr>
          <a:xfrm>
            <a:off x="171132" y="35528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  Appendix L:Social Needs importance by chronic conditions</a:t>
            </a:r>
            <a:endParaRPr sz="1400" b="0" i="0" u="none" strike="noStrike" cap="none">
              <a:solidFill>
                <a:srgbClr val="000000"/>
              </a:solidFill>
              <a:latin typeface="Arial"/>
              <a:ea typeface="Arial"/>
              <a:cs typeface="Arial"/>
              <a:sym typeface="Arial"/>
            </a:endParaRPr>
          </a:p>
        </p:txBody>
      </p:sp>
      <p:sp>
        <p:nvSpPr>
          <p:cNvPr id="999" name="Google Shape;999;p22"/>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Calibri"/>
                <a:ea typeface="Calibri"/>
                <a:cs typeface="Calibri"/>
                <a:sym typeface="Calibri"/>
              </a:rPr>
              <a:t>N=255</a:t>
            </a:r>
            <a:endParaRPr sz="2000" b="0" i="1" u="none" strike="noStrike" cap="none">
              <a:solidFill>
                <a:schemeClr val="dk1"/>
              </a:solidFill>
              <a:latin typeface="Calibri"/>
              <a:ea typeface="Calibri"/>
              <a:cs typeface="Calibri"/>
              <a:sym typeface="Calibri"/>
            </a:endParaRPr>
          </a:p>
        </p:txBody>
      </p:sp>
      <p:graphicFrame>
        <p:nvGraphicFramePr>
          <p:cNvPr id="1000" name="Google Shape;1000;p22"/>
          <p:cNvGraphicFramePr/>
          <p:nvPr/>
        </p:nvGraphicFramePr>
        <p:xfrm>
          <a:off x="1027249" y="1344784"/>
          <a:ext cx="8104200" cy="5482890"/>
        </p:xfrm>
        <a:graphic>
          <a:graphicData uri="http://schemas.openxmlformats.org/drawingml/2006/table">
            <a:tbl>
              <a:tblPr firstRow="1" bandRow="1">
                <a:gradFill>
                  <a:gsLst>
                    <a:gs pos="0">
                      <a:srgbClr val="9FC3FF"/>
                    </a:gs>
                    <a:gs pos="35000">
                      <a:srgbClr val="BDD5FF"/>
                    </a:gs>
                    <a:gs pos="100000">
                      <a:srgbClr val="E4EEFF"/>
                    </a:gs>
                  </a:gsLst>
                  <a:lin ang="16200000" scaled="0"/>
                </a:gradFill>
                <a:tableStyleId>{9084763A-2E90-465B-B469-5B8029FDD4CA}</a:tableStyleId>
              </a:tblPr>
              <a:tblGrid>
                <a:gridCol w="1398600">
                  <a:extLst>
                    <a:ext uri="{9D8B030D-6E8A-4147-A177-3AD203B41FA5}">
                      <a16:colId xmlns:a16="http://schemas.microsoft.com/office/drawing/2014/main" val="20000"/>
                    </a:ext>
                  </a:extLst>
                </a:gridCol>
                <a:gridCol w="832475">
                  <a:extLst>
                    <a:ext uri="{9D8B030D-6E8A-4147-A177-3AD203B41FA5}">
                      <a16:colId xmlns:a16="http://schemas.microsoft.com/office/drawing/2014/main" val="20001"/>
                    </a:ext>
                  </a:extLst>
                </a:gridCol>
                <a:gridCol w="782950">
                  <a:extLst>
                    <a:ext uri="{9D8B030D-6E8A-4147-A177-3AD203B41FA5}">
                      <a16:colId xmlns:a16="http://schemas.microsoft.com/office/drawing/2014/main" val="20002"/>
                    </a:ext>
                  </a:extLst>
                </a:gridCol>
                <a:gridCol w="1216525">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833250">
                  <a:extLst>
                    <a:ext uri="{9D8B030D-6E8A-4147-A177-3AD203B41FA5}">
                      <a16:colId xmlns:a16="http://schemas.microsoft.com/office/drawing/2014/main" val="20005"/>
                    </a:ext>
                  </a:extLst>
                </a:gridCol>
                <a:gridCol w="1209050">
                  <a:extLst>
                    <a:ext uri="{9D8B030D-6E8A-4147-A177-3AD203B41FA5}">
                      <a16:colId xmlns:a16="http://schemas.microsoft.com/office/drawing/2014/main" val="20006"/>
                    </a:ext>
                  </a:extLst>
                </a:gridCol>
                <a:gridCol w="802650">
                  <a:extLst>
                    <a:ext uri="{9D8B030D-6E8A-4147-A177-3AD203B41FA5}">
                      <a16:colId xmlns:a16="http://schemas.microsoft.com/office/drawing/2014/main" val="20007"/>
                    </a:ext>
                  </a:extLst>
                </a:gridCol>
              </a:tblGrid>
              <a:tr h="152400">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Housing Security</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Food Security</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Reliable Transportation</a:t>
                      </a:r>
                      <a:endParaRPr sz="1400" u="none" strike="noStrike" cap="none"/>
                    </a:p>
                  </a:txBody>
                  <a:tcPr marL="91450" marR="91450" marT="45725" marB="45725" anchor="b" anchorCtr="1"/>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Community Safety</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Health Literacy</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Social Engagement</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Calibri"/>
                          <a:ea typeface="Calibri"/>
                          <a:cs typeface="Calibri"/>
                          <a:sym typeface="Calibri"/>
                        </a:rPr>
                        <a:t>Job Security</a:t>
                      </a:r>
                      <a:endParaRPr sz="1400" u="none" strike="noStrike" cap="none"/>
                    </a:p>
                  </a:txBody>
                  <a:tcPr marL="91450" marR="91450" marT="45725" marB="45725" anchor="b"/>
                </a:tc>
                <a:extLst>
                  <a:ext uri="{0D108BD9-81ED-4DB2-BD59-A6C34878D82A}">
                    <a16:rowId xmlns:a16="http://schemas.microsoft.com/office/drawing/2014/main" val="10000"/>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Asthma</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81%</a:t>
                      </a:r>
                      <a:endParaRPr sz="1400" b="1" u="none" strike="noStrike" cap="none">
                        <a:solidFill>
                          <a:srgbClr val="FF0000"/>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79%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79%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76%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53%</a:t>
                      </a:r>
                      <a:endParaRPr sz="1400" u="none" strike="noStrike" cap="none"/>
                    </a:p>
                  </a:txBody>
                  <a:tcPr marL="91450" marR="91450" marT="45725" marB="45725" anchor="b"/>
                </a:tc>
                <a:extLst>
                  <a:ext uri="{0D108BD9-81ED-4DB2-BD59-A6C34878D82A}">
                    <a16:rowId xmlns:a16="http://schemas.microsoft.com/office/drawing/2014/main" val="10001"/>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COPD</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83%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86%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88%</a:t>
                      </a:r>
                      <a:endParaRPr sz="1400" b="1" u="none" strike="noStrike" cap="none">
                        <a:solidFill>
                          <a:srgbClr val="538CD5"/>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77%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39%</a:t>
                      </a:r>
                      <a:endParaRPr sz="1400" u="none" strike="noStrike" cap="none"/>
                    </a:p>
                  </a:txBody>
                  <a:tcPr marL="91450" marR="91450" marT="45725" marB="45725" anchor="b"/>
                </a:tc>
                <a:extLst>
                  <a:ext uri="{0D108BD9-81ED-4DB2-BD59-A6C34878D82A}">
                    <a16:rowId xmlns:a16="http://schemas.microsoft.com/office/drawing/2014/main" val="10002"/>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Depression</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81%</a:t>
                      </a:r>
                      <a:endParaRPr sz="1400" b="1" u="none" strike="noStrike" cap="none">
                        <a:solidFill>
                          <a:srgbClr val="538CD5"/>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77%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74%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48%</a:t>
                      </a:r>
                      <a:endParaRPr sz="1400" u="none" strike="noStrike" cap="none"/>
                    </a:p>
                  </a:txBody>
                  <a:tcPr marL="91450" marR="91450" marT="45725" marB="45725" anchor="b"/>
                </a:tc>
                <a:extLst>
                  <a:ext uri="{0D108BD9-81ED-4DB2-BD59-A6C34878D82A}">
                    <a16:rowId xmlns:a16="http://schemas.microsoft.com/office/drawing/2014/main" val="10003"/>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Diabetes</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77%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81%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86%</a:t>
                      </a:r>
                      <a:endParaRPr sz="1400" b="1" u="none" strike="noStrike" cap="none">
                        <a:solidFill>
                          <a:srgbClr val="FF0000"/>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68%</a:t>
                      </a:r>
                      <a:endParaRPr sz="1400" b="0" u="none" strike="noStrike" cap="none">
                        <a:solidFill>
                          <a:schemeClr val="dk1"/>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54%</a:t>
                      </a:r>
                      <a:endParaRPr sz="1400" u="none" strike="noStrike" cap="none"/>
                    </a:p>
                  </a:txBody>
                  <a:tcPr marL="91450" marR="91450" marT="45725" marB="45725" anchor="b"/>
                </a:tc>
                <a:extLst>
                  <a:ext uri="{0D108BD9-81ED-4DB2-BD59-A6C34878D82A}">
                    <a16:rowId xmlns:a16="http://schemas.microsoft.com/office/drawing/2014/main" val="10004"/>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Heart Disease</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87%</a:t>
                      </a:r>
                      <a:endParaRPr sz="1400" b="1" u="none" strike="noStrike" cap="none">
                        <a:solidFill>
                          <a:srgbClr val="FF0000"/>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81%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85%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72%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46%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52%</a:t>
                      </a:r>
                      <a:endParaRPr sz="1400" u="none" strike="noStrike" cap="none"/>
                    </a:p>
                  </a:txBody>
                  <a:tcPr marL="91450" marR="91450" marT="45725" marB="45725" anchor="b"/>
                </a:tc>
                <a:extLst>
                  <a:ext uri="{0D108BD9-81ED-4DB2-BD59-A6C34878D82A}">
                    <a16:rowId xmlns:a16="http://schemas.microsoft.com/office/drawing/2014/main" val="10005"/>
                  </a:ext>
                </a:extLst>
              </a:tr>
              <a:tr h="4062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Obesity</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80%</a:t>
                      </a:r>
                      <a:endParaRPr sz="1400" b="1" u="none" strike="noStrike" cap="none">
                        <a:solidFill>
                          <a:srgbClr val="538CD5"/>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72%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73%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64%</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48%</a:t>
                      </a:r>
                      <a:endParaRPr sz="1400" u="none" strike="noStrike" cap="none"/>
                    </a:p>
                  </a:txBody>
                  <a:tcPr marL="91450" marR="91450" marT="45725" marB="45725" anchor="b"/>
                </a:tc>
                <a:extLst>
                  <a:ext uri="{0D108BD9-81ED-4DB2-BD59-A6C34878D82A}">
                    <a16:rowId xmlns:a16="http://schemas.microsoft.com/office/drawing/2014/main" val="10006"/>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Opioids</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82%</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86%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73%</a:t>
                      </a:r>
                      <a:endParaRPr sz="1400" b="1" u="none" strike="noStrike" cap="none">
                        <a:solidFill>
                          <a:srgbClr val="538CD5"/>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59%</a:t>
                      </a:r>
                      <a:endParaRPr sz="1400" b="0" u="none" strike="noStrike" cap="none">
                        <a:solidFill>
                          <a:schemeClr val="dk1"/>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50%</a:t>
                      </a:r>
                      <a:endParaRPr sz="1400" u="none" strike="noStrike" cap="none"/>
                    </a:p>
                  </a:txBody>
                  <a:tcPr marL="91450" marR="91450" marT="45725" marB="45725" anchor="b"/>
                </a:tc>
                <a:extLst>
                  <a:ext uri="{0D108BD9-81ED-4DB2-BD59-A6C34878D82A}">
                    <a16:rowId xmlns:a16="http://schemas.microsoft.com/office/drawing/2014/main" val="10007"/>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Cancer</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85%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73%</a:t>
                      </a:r>
                      <a:endParaRPr sz="1400" b="1" u="none" strike="noStrike" cap="none">
                        <a:solidFill>
                          <a:srgbClr val="FF0000"/>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88%</a:t>
                      </a:r>
                      <a:endParaRPr sz="1400" b="1" u="none" strike="noStrike" cap="none">
                        <a:solidFill>
                          <a:srgbClr val="538CD5"/>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77%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73%</a:t>
                      </a:r>
                      <a:endParaRPr sz="1400" u="none" strike="noStrike" cap="none"/>
                    </a:p>
                  </a:txBody>
                  <a:tcPr marL="91450" marR="91450" marT="45725" marB="45725" anchor="b"/>
                </a:tc>
                <a:extLst>
                  <a:ext uri="{0D108BD9-81ED-4DB2-BD59-A6C34878D82A}">
                    <a16:rowId xmlns:a16="http://schemas.microsoft.com/office/drawing/2014/main" val="10008"/>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Alzheimer</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100%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100%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100%</a:t>
                      </a:r>
                      <a:endParaRPr sz="1400" b="1" u="none" strike="noStrike" cap="none">
                        <a:solidFill>
                          <a:srgbClr val="538CD5"/>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100%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100%</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100%</a:t>
                      </a:r>
                      <a:endParaRPr sz="1400" b="1" u="none" strike="noStrike" cap="none">
                        <a:solidFill>
                          <a:srgbClr val="FF0000"/>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100%</a:t>
                      </a:r>
                      <a:endParaRPr sz="1400" b="1" u="none" strike="noStrike" cap="none">
                        <a:solidFill>
                          <a:schemeClr val="dk1"/>
                        </a:solidFill>
                        <a:latin typeface="Calibri"/>
                        <a:ea typeface="Calibri"/>
                        <a:cs typeface="Calibri"/>
                        <a:sym typeface="Calibri"/>
                      </a:endParaRPr>
                    </a:p>
                  </a:txBody>
                  <a:tcPr marL="91450" marR="91450" marT="45725" marB="45725" anchor="b"/>
                </a:tc>
                <a:extLst>
                  <a:ext uri="{0D108BD9-81ED-4DB2-BD59-A6C34878D82A}">
                    <a16:rowId xmlns:a16="http://schemas.microsoft.com/office/drawing/2014/main" val="10009"/>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High Blood Pressure</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78%</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77%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79%</a:t>
                      </a:r>
                      <a:endParaRPr sz="1400" b="1" u="none" strike="noStrike" cap="none">
                        <a:solidFill>
                          <a:srgbClr val="FF0000"/>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65%</a:t>
                      </a:r>
                      <a:endParaRPr sz="1400" b="0" u="none" strike="noStrike" cap="none">
                        <a:solidFill>
                          <a:schemeClr val="dk1"/>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44%</a:t>
                      </a:r>
                      <a:endParaRPr sz="1400" u="none" strike="noStrike" cap="none"/>
                    </a:p>
                  </a:txBody>
                  <a:tcPr marL="91450" marR="91450" marT="45725" marB="45725" anchor="b"/>
                </a:tc>
                <a:extLst>
                  <a:ext uri="{0D108BD9-81ED-4DB2-BD59-A6C34878D82A}">
                    <a16:rowId xmlns:a16="http://schemas.microsoft.com/office/drawing/2014/main" val="10010"/>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High Blood Cholesterol</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83%</a:t>
                      </a:r>
                      <a:endParaRPr sz="1400" b="1" u="none" strike="noStrike" cap="none">
                        <a:solidFill>
                          <a:srgbClr val="538CD5"/>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F0000"/>
                          </a:solidFill>
                          <a:latin typeface="Calibri"/>
                          <a:ea typeface="Calibri"/>
                          <a:cs typeface="Calibri"/>
                          <a:sym typeface="Calibri"/>
                        </a:rPr>
                        <a:t>76%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rgbClr val="00B050"/>
                          </a:solidFill>
                          <a:latin typeface="Calibri"/>
                          <a:ea typeface="Calibri"/>
                          <a:cs typeface="Calibri"/>
                          <a:sym typeface="Calibri"/>
                        </a:rPr>
                        <a:t>79%</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51%</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53%</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41%</a:t>
                      </a:r>
                      <a:endParaRPr sz="1400" u="none" strike="noStrike" cap="none"/>
                    </a:p>
                  </a:txBody>
                  <a:tcPr marL="91450" marR="91450" marT="45725" marB="45725" anchor="b"/>
                </a:tc>
                <a:extLst>
                  <a:ext uri="{0D108BD9-81ED-4DB2-BD59-A6C34878D82A}">
                    <a16:rowId xmlns:a16="http://schemas.microsoft.com/office/drawing/2014/main" val="10011"/>
                  </a:ext>
                </a:extLst>
              </a:tr>
              <a:tr h="405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Calibri"/>
                          <a:ea typeface="Calibri"/>
                          <a:cs typeface="Calibri"/>
                          <a:sym typeface="Calibri"/>
                        </a:rPr>
                        <a:t>Cerebrovascular Disease</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95%</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77%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73%</a:t>
                      </a:r>
                      <a:endParaRPr sz="1400" b="1" u="none" strike="noStrike" cap="none">
                        <a:solidFill>
                          <a:srgbClr val="538CD5"/>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76%</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Calibri"/>
                          <a:ea typeface="Calibri"/>
                          <a:cs typeface="Calibri"/>
                          <a:sym typeface="Calibri"/>
                        </a:rPr>
                        <a:t>77%</a:t>
                      </a:r>
                      <a:endParaRPr sz="1400" u="none" strike="noStrike" cap="none"/>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65%</a:t>
                      </a:r>
                      <a:endParaRPr sz="1400" b="1" u="none" strike="noStrike" cap="none">
                        <a:solidFill>
                          <a:srgbClr val="FF0000"/>
                        </a:solidFill>
                        <a:latin typeface="Calibri"/>
                        <a:ea typeface="Calibri"/>
                        <a:cs typeface="Calibri"/>
                        <a:sym typeface="Calibri"/>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47%</a:t>
                      </a:r>
                      <a:endParaRPr sz="1400" u="none" strike="noStrike" cap="none"/>
                    </a:p>
                  </a:txBody>
                  <a:tcPr marL="91450" marR="91450" marT="45725" marB="45725" anchor="b"/>
                </a:tc>
                <a:extLst>
                  <a:ext uri="{0D108BD9-81ED-4DB2-BD59-A6C34878D82A}">
                    <a16:rowId xmlns:a16="http://schemas.microsoft.com/office/drawing/2014/main" val="10012"/>
                  </a:ext>
                </a:extLst>
              </a:tr>
            </a:tbl>
          </a:graphicData>
        </a:graphic>
      </p:graphicFrame>
      <p:sp>
        <p:nvSpPr>
          <p:cNvPr id="1001" name="Google Shape;1001;p22"/>
          <p:cNvSpPr txBox="1"/>
          <p:nvPr/>
        </p:nvSpPr>
        <p:spPr>
          <a:xfrm>
            <a:off x="433618" y="1917700"/>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N=83</a:t>
            </a:r>
            <a:endParaRPr sz="1400" b="0" i="0" u="none" strike="noStrike" cap="none">
              <a:solidFill>
                <a:srgbClr val="000000"/>
              </a:solidFill>
              <a:latin typeface="Arial"/>
              <a:ea typeface="Arial"/>
              <a:cs typeface="Arial"/>
              <a:sym typeface="Arial"/>
            </a:endParaRPr>
          </a:p>
        </p:txBody>
      </p:sp>
      <p:sp>
        <p:nvSpPr>
          <p:cNvPr id="1002" name="Google Shape;1002;p22"/>
          <p:cNvSpPr txBox="1"/>
          <p:nvPr/>
        </p:nvSpPr>
        <p:spPr>
          <a:xfrm>
            <a:off x="433618" y="2297858"/>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N=64</a:t>
            </a:r>
            <a:endParaRPr sz="1400" b="0" i="0" u="none" strike="noStrike" cap="none">
              <a:solidFill>
                <a:srgbClr val="000000"/>
              </a:solidFill>
              <a:latin typeface="Arial"/>
              <a:ea typeface="Arial"/>
              <a:cs typeface="Arial"/>
              <a:sym typeface="Arial"/>
            </a:endParaRPr>
          </a:p>
        </p:txBody>
      </p:sp>
      <p:sp>
        <p:nvSpPr>
          <p:cNvPr id="1003" name="Google Shape;1003;p22"/>
          <p:cNvSpPr txBox="1"/>
          <p:nvPr/>
        </p:nvSpPr>
        <p:spPr>
          <a:xfrm>
            <a:off x="433618" y="2729696"/>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N=137</a:t>
            </a:r>
            <a:endParaRPr sz="1400" b="0" i="0" u="none" strike="noStrike" cap="none">
              <a:solidFill>
                <a:srgbClr val="000000"/>
              </a:solidFill>
              <a:latin typeface="Arial"/>
              <a:ea typeface="Arial"/>
              <a:cs typeface="Arial"/>
              <a:sym typeface="Arial"/>
            </a:endParaRPr>
          </a:p>
        </p:txBody>
      </p:sp>
      <p:sp>
        <p:nvSpPr>
          <p:cNvPr id="1004" name="Google Shape;1004;p22"/>
          <p:cNvSpPr txBox="1"/>
          <p:nvPr/>
        </p:nvSpPr>
        <p:spPr>
          <a:xfrm>
            <a:off x="433618" y="3109854"/>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N=81</a:t>
            </a:r>
            <a:endParaRPr sz="1400" b="0" i="0" u="none" strike="noStrike" cap="none">
              <a:solidFill>
                <a:srgbClr val="000000"/>
              </a:solidFill>
              <a:latin typeface="Arial"/>
              <a:ea typeface="Arial"/>
              <a:cs typeface="Arial"/>
              <a:sym typeface="Arial"/>
            </a:endParaRPr>
          </a:p>
        </p:txBody>
      </p:sp>
      <p:sp>
        <p:nvSpPr>
          <p:cNvPr id="1005" name="Google Shape;1005;p22"/>
          <p:cNvSpPr txBox="1"/>
          <p:nvPr/>
        </p:nvSpPr>
        <p:spPr>
          <a:xfrm>
            <a:off x="433618" y="3570917"/>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N=39</a:t>
            </a:r>
            <a:endParaRPr sz="1400" b="0" i="0" u="none" strike="noStrike" cap="none">
              <a:solidFill>
                <a:srgbClr val="000000"/>
              </a:solidFill>
              <a:latin typeface="Arial"/>
              <a:ea typeface="Arial"/>
              <a:cs typeface="Arial"/>
              <a:sym typeface="Arial"/>
            </a:endParaRPr>
          </a:p>
        </p:txBody>
      </p:sp>
      <p:sp>
        <p:nvSpPr>
          <p:cNvPr id="1006" name="Google Shape;1006;p22"/>
          <p:cNvSpPr txBox="1"/>
          <p:nvPr/>
        </p:nvSpPr>
        <p:spPr>
          <a:xfrm>
            <a:off x="433618" y="3948002"/>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N=75</a:t>
            </a:r>
            <a:endParaRPr sz="1400" b="0" i="0" u="none" strike="noStrike" cap="none">
              <a:solidFill>
                <a:srgbClr val="000000"/>
              </a:solidFill>
              <a:latin typeface="Arial"/>
              <a:ea typeface="Arial"/>
              <a:cs typeface="Arial"/>
              <a:sym typeface="Arial"/>
            </a:endParaRPr>
          </a:p>
        </p:txBody>
      </p:sp>
      <p:sp>
        <p:nvSpPr>
          <p:cNvPr id="1007" name="Google Shape;1007;p22"/>
          <p:cNvSpPr txBox="1"/>
          <p:nvPr/>
        </p:nvSpPr>
        <p:spPr>
          <a:xfrm>
            <a:off x="439059" y="4331234"/>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N=28</a:t>
            </a:r>
            <a:endParaRPr sz="1400" b="0" i="0" u="none" strike="noStrike" cap="none">
              <a:solidFill>
                <a:srgbClr val="000000"/>
              </a:solidFill>
              <a:latin typeface="Arial"/>
              <a:ea typeface="Arial"/>
              <a:cs typeface="Arial"/>
              <a:sym typeface="Arial"/>
            </a:endParaRPr>
          </a:p>
        </p:txBody>
      </p:sp>
      <p:sp>
        <p:nvSpPr>
          <p:cNvPr id="1008" name="Google Shape;1008;p22"/>
          <p:cNvSpPr txBox="1"/>
          <p:nvPr/>
        </p:nvSpPr>
        <p:spPr>
          <a:xfrm>
            <a:off x="439059" y="4709469"/>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N=26</a:t>
            </a:r>
            <a:endParaRPr sz="1400" b="0" i="0" u="none" strike="noStrike" cap="none">
              <a:solidFill>
                <a:srgbClr val="000000"/>
              </a:solidFill>
              <a:latin typeface="Arial"/>
              <a:ea typeface="Arial"/>
              <a:cs typeface="Arial"/>
              <a:sym typeface="Arial"/>
            </a:endParaRPr>
          </a:p>
        </p:txBody>
      </p:sp>
      <p:sp>
        <p:nvSpPr>
          <p:cNvPr id="1009" name="Google Shape;1009;p22"/>
          <p:cNvSpPr txBox="1"/>
          <p:nvPr/>
        </p:nvSpPr>
        <p:spPr>
          <a:xfrm>
            <a:off x="439059" y="5166669"/>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N=5</a:t>
            </a:r>
            <a:endParaRPr sz="1400" b="0" i="0" u="none" strike="noStrike" cap="none">
              <a:solidFill>
                <a:srgbClr val="000000"/>
              </a:solidFill>
              <a:latin typeface="Arial"/>
              <a:ea typeface="Arial"/>
              <a:cs typeface="Arial"/>
              <a:sym typeface="Arial"/>
            </a:endParaRPr>
          </a:p>
        </p:txBody>
      </p:sp>
      <p:sp>
        <p:nvSpPr>
          <p:cNvPr id="1010" name="Google Shape;1010;p22"/>
          <p:cNvSpPr txBox="1"/>
          <p:nvPr/>
        </p:nvSpPr>
        <p:spPr>
          <a:xfrm>
            <a:off x="439059" y="5559031"/>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N=112</a:t>
            </a:r>
            <a:endParaRPr sz="1400" b="0" i="0" u="none" strike="noStrike" cap="none">
              <a:solidFill>
                <a:srgbClr val="000000"/>
              </a:solidFill>
              <a:latin typeface="Arial"/>
              <a:ea typeface="Arial"/>
              <a:cs typeface="Arial"/>
              <a:sym typeface="Arial"/>
            </a:endParaRPr>
          </a:p>
        </p:txBody>
      </p:sp>
      <p:sp>
        <p:nvSpPr>
          <p:cNvPr id="1011" name="Google Shape;1011;p22"/>
          <p:cNvSpPr txBox="1"/>
          <p:nvPr/>
        </p:nvSpPr>
        <p:spPr>
          <a:xfrm>
            <a:off x="439059" y="6016231"/>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N=91</a:t>
            </a:r>
            <a:endParaRPr sz="1400" b="0" i="0" u="none" strike="noStrike" cap="none">
              <a:solidFill>
                <a:srgbClr val="000000"/>
              </a:solidFill>
              <a:latin typeface="Arial"/>
              <a:ea typeface="Arial"/>
              <a:cs typeface="Arial"/>
              <a:sym typeface="Arial"/>
            </a:endParaRPr>
          </a:p>
        </p:txBody>
      </p:sp>
      <p:sp>
        <p:nvSpPr>
          <p:cNvPr id="1012" name="Google Shape;1012;p22"/>
          <p:cNvSpPr txBox="1"/>
          <p:nvPr/>
        </p:nvSpPr>
        <p:spPr>
          <a:xfrm>
            <a:off x="439059" y="6518400"/>
            <a:ext cx="5881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N=17</a:t>
            </a:r>
            <a:endParaRPr sz="1400" b="0" i="0" u="none" strike="noStrike" cap="none">
              <a:solidFill>
                <a:srgbClr val="000000"/>
              </a:solidFill>
              <a:latin typeface="Arial"/>
              <a:ea typeface="Arial"/>
              <a:cs typeface="Arial"/>
              <a:sym typeface="Arial"/>
            </a:endParaRPr>
          </a:p>
        </p:txBody>
      </p:sp>
      <p:sp>
        <p:nvSpPr>
          <p:cNvPr id="1013" name="Google Shape;1013;p22"/>
          <p:cNvSpPr/>
          <p:nvPr/>
        </p:nvSpPr>
        <p:spPr>
          <a:xfrm>
            <a:off x="872955" y="7309392"/>
            <a:ext cx="44887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FF0000"/>
                </a:solidFill>
                <a:latin typeface="Calibri"/>
                <a:ea typeface="Calibri"/>
                <a:cs typeface="Calibri"/>
                <a:sym typeface="Calibri"/>
              </a:rPr>
              <a:t>How can the important unmet social needs be addressed?</a:t>
            </a:r>
            <a:endParaRPr sz="800" b="0" i="0" u="none" strike="noStrike" cap="none">
              <a:solidFill>
                <a:srgbClr val="000000"/>
              </a:solidFill>
              <a:latin typeface="Arial"/>
              <a:ea typeface="Arial"/>
              <a:cs typeface="Arial"/>
              <a:sym typeface="Arial"/>
            </a:endParaRPr>
          </a:p>
        </p:txBody>
      </p:sp>
      <p:sp>
        <p:nvSpPr>
          <p:cNvPr id="1014" name="Google Shape;1014;p22"/>
          <p:cNvSpPr txBox="1"/>
          <p:nvPr/>
        </p:nvSpPr>
        <p:spPr>
          <a:xfrm>
            <a:off x="924708" y="6905933"/>
            <a:ext cx="57994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Percentages in bold and colored represents the three top common housing problems across chronic condition. </a:t>
            </a:r>
            <a:r>
              <a:rPr lang="en-US" sz="800" b="1" i="0" u="none" strike="noStrike" cap="none">
                <a:solidFill>
                  <a:schemeClr val="dk1"/>
                </a:solidFill>
                <a:latin typeface="Calibri"/>
                <a:ea typeface="Calibri"/>
                <a:cs typeface="Calibri"/>
                <a:sym typeface="Calibri"/>
              </a:rPr>
              <a:t>Bold black </a:t>
            </a:r>
            <a:r>
              <a:rPr lang="en-US" sz="800" b="0" i="0" u="none" strike="noStrike" cap="none">
                <a:solidFill>
                  <a:schemeClr val="dk1"/>
                </a:solidFill>
                <a:latin typeface="Calibri"/>
                <a:ea typeface="Calibri"/>
                <a:cs typeface="Calibri"/>
                <a:sym typeface="Calibri"/>
              </a:rPr>
              <a:t>color represents the most important social need with </a:t>
            </a:r>
            <a:r>
              <a:rPr lang="en-US" sz="800" b="0" i="0" u="none" strike="noStrike" cap="none">
                <a:solidFill>
                  <a:srgbClr val="00B050"/>
                </a:solidFill>
                <a:latin typeface="Calibri"/>
                <a:ea typeface="Calibri"/>
                <a:cs typeface="Calibri"/>
                <a:sym typeface="Calibri"/>
              </a:rPr>
              <a:t>green</a:t>
            </a:r>
            <a:r>
              <a:rPr lang="en-US" sz="800" b="0" i="0" u="none" strike="noStrike" cap="none">
                <a:solidFill>
                  <a:schemeClr val="dk1"/>
                </a:solidFill>
                <a:latin typeface="Calibri"/>
                <a:ea typeface="Calibri"/>
                <a:cs typeface="Calibri"/>
                <a:sym typeface="Calibri"/>
              </a:rPr>
              <a:t> and </a:t>
            </a:r>
            <a:r>
              <a:rPr lang="en-US" sz="800" b="0" i="0" u="none" strike="noStrike" cap="none">
                <a:solidFill>
                  <a:srgbClr val="FF0000"/>
                </a:solidFill>
                <a:latin typeface="Calibri"/>
                <a:ea typeface="Calibri"/>
                <a:cs typeface="Calibri"/>
                <a:sym typeface="Calibri"/>
              </a:rPr>
              <a:t>red</a:t>
            </a:r>
            <a:r>
              <a:rPr lang="en-US" sz="800" b="0" i="0" u="none" strike="noStrike" cap="none">
                <a:solidFill>
                  <a:schemeClr val="dk1"/>
                </a:solidFill>
                <a:latin typeface="Calibri"/>
                <a:ea typeface="Calibri"/>
                <a:cs typeface="Calibri"/>
                <a:sym typeface="Calibri"/>
              </a:rPr>
              <a:t> in that order</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40"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73" name="Google Shape;973;p40"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74" name="Google Shape;974;p40"/>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dirty="0" smtClean="0">
                <a:solidFill>
                  <a:srgbClr val="7F7F7F"/>
                </a:solidFill>
                <a:latin typeface="Calibri"/>
                <a:ea typeface="Calibri"/>
                <a:cs typeface="Calibri"/>
                <a:sym typeface="Calibri"/>
              </a:rPr>
              <a:t>Appendix m</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dirty="0">
              <a:solidFill>
                <a:srgbClr val="7F7F7F"/>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687789" y="697117"/>
            <a:ext cx="4603681" cy="3451195"/>
          </a:xfrm>
          <a:prstGeom prst="rect">
            <a:avLst/>
          </a:prstGeom>
        </p:spPr>
      </p:pic>
      <p:pic>
        <p:nvPicPr>
          <p:cNvPr id="3" name="Picture 2"/>
          <p:cNvPicPr>
            <a:picLocks noChangeAspect="1"/>
          </p:cNvPicPr>
          <p:nvPr/>
        </p:nvPicPr>
        <p:blipFill>
          <a:blip r:embed="rId4"/>
          <a:stretch>
            <a:fillRect/>
          </a:stretch>
        </p:blipFill>
        <p:spPr>
          <a:xfrm>
            <a:off x="338772" y="4172824"/>
            <a:ext cx="8900931" cy="2481287"/>
          </a:xfrm>
          <a:prstGeom prst="rect">
            <a:avLst/>
          </a:prstGeom>
        </p:spPr>
      </p:pic>
    </p:spTree>
    <p:extLst>
      <p:ext uri="{BB962C8B-B14F-4D97-AF65-F5344CB8AC3E}">
        <p14:creationId xmlns:p14="http://schemas.microsoft.com/office/powerpoint/2010/main" val="2677215872"/>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40"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73" name="Google Shape;973;p40"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974" name="Google Shape;974;p40"/>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dirty="0">
                <a:solidFill>
                  <a:srgbClr val="7F7F7F"/>
                </a:solidFill>
                <a:latin typeface="Calibri"/>
                <a:ea typeface="Calibri"/>
                <a:cs typeface="Calibri"/>
                <a:sym typeface="Calibri"/>
              </a:rPr>
              <a:t>Appendix </a:t>
            </a:r>
            <a:r>
              <a:rPr lang="en-US" sz="1600" b="1" dirty="0">
                <a:solidFill>
                  <a:srgbClr val="7F7F7F"/>
                </a:solidFill>
                <a:latin typeface="Calibri"/>
                <a:ea typeface="Calibri"/>
                <a:cs typeface="Calibri"/>
                <a:sym typeface="Calibri"/>
              </a:rPr>
              <a:t>n</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dirty="0">
              <a:solidFill>
                <a:srgbClr val="7F7F7F"/>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1689169" y="798858"/>
            <a:ext cx="4979988" cy="2801244"/>
          </a:xfrm>
          <a:prstGeom prst="rect">
            <a:avLst/>
          </a:prstGeom>
        </p:spPr>
      </p:pic>
      <p:pic>
        <p:nvPicPr>
          <p:cNvPr id="2" name="Picture 1"/>
          <p:cNvPicPr>
            <a:picLocks noChangeAspect="1"/>
          </p:cNvPicPr>
          <p:nvPr/>
        </p:nvPicPr>
        <p:blipFill>
          <a:blip r:embed="rId4"/>
          <a:stretch>
            <a:fillRect/>
          </a:stretch>
        </p:blipFill>
        <p:spPr>
          <a:xfrm>
            <a:off x="1513560" y="3701843"/>
            <a:ext cx="5791702" cy="3255546"/>
          </a:xfrm>
          <a:prstGeom prst="rect">
            <a:avLst/>
          </a:prstGeom>
        </p:spPr>
      </p:pic>
    </p:spTree>
    <p:extLst>
      <p:ext uri="{BB962C8B-B14F-4D97-AF65-F5344CB8AC3E}">
        <p14:creationId xmlns:p14="http://schemas.microsoft.com/office/powerpoint/2010/main" val="2249186534"/>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28"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41" name="Google Shape;841;p28"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842" name="Google Shape;842;p28"/>
          <p:cNvSpPr txBox="1"/>
          <p:nvPr/>
        </p:nvSpPr>
        <p:spPr>
          <a:xfrm>
            <a:off x="506412" y="870306"/>
            <a:ext cx="8677694" cy="7232749"/>
          </a:xfrm>
          <a:prstGeom prst="rect">
            <a:avLst/>
          </a:prstGeom>
          <a:noFill/>
          <a:ln>
            <a:noFill/>
          </a:ln>
        </p:spPr>
        <p:txBody>
          <a:bodyPr spcFirstLastPara="1" wrap="square" lIns="91425" tIns="45700" rIns="91425" bIns="45700" anchor="t" anchorCtr="0">
            <a:spAutoFit/>
          </a:bodyPr>
          <a:lstStyle/>
          <a:p>
            <a:pPr marL="10366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4F81BD"/>
                </a:solidFill>
                <a:latin typeface="Calibri"/>
                <a:ea typeface="Calibri"/>
                <a:cs typeface="Calibri"/>
                <a:sym typeface="Calibri"/>
              </a:rPr>
              <a:t> </a:t>
            </a:r>
            <a:endParaRPr sz="2000" b="0" i="1" u="none" strike="noStrike" cap="none">
              <a:solidFill>
                <a:srgbClr val="4F81BD"/>
              </a:solidFill>
              <a:latin typeface="Calibri"/>
              <a:ea typeface="Calibri"/>
              <a:cs typeface="Calibri"/>
              <a:sym typeface="Calibri"/>
            </a:endParaRPr>
          </a:p>
          <a:p>
            <a:pPr marL="103660" marR="0" lvl="0" indent="0" algn="l" rtl="0">
              <a:lnSpc>
                <a:spcPct val="100000"/>
              </a:lnSpc>
              <a:spcBef>
                <a:spcPts val="265"/>
              </a:spcBef>
              <a:spcAft>
                <a:spcPts val="0"/>
              </a:spcAft>
              <a:buClr>
                <a:srgbClr val="000000"/>
              </a:buClr>
              <a:buSzPts val="2400"/>
              <a:buFont typeface="Arial"/>
              <a:buNone/>
            </a:pPr>
            <a:r>
              <a:rPr lang="en-US" sz="2400" b="1" i="0" u="none" strike="noStrike" cap="none">
                <a:solidFill>
                  <a:srgbClr val="4F81BD"/>
                </a:solidFill>
                <a:latin typeface="Calibri"/>
                <a:ea typeface="Calibri"/>
                <a:cs typeface="Calibri"/>
                <a:sym typeface="Calibri"/>
              </a:rPr>
              <a:t>Survey Limitation</a:t>
            </a:r>
            <a:r>
              <a:rPr lang="en-US" sz="2400" b="1" i="1" u="none" strike="noStrike" cap="none">
                <a:solidFill>
                  <a:srgbClr val="4F81BD"/>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389410" marR="0" lvl="0" indent="-285750" algn="l" rtl="0">
              <a:lnSpc>
                <a:spcPct val="100000"/>
              </a:lnSpc>
              <a:spcBef>
                <a:spcPts val="265"/>
              </a:spcBef>
              <a:spcAft>
                <a:spcPts val="0"/>
              </a:spcAft>
              <a:buClr>
                <a:srgbClr val="4F81BD"/>
              </a:buClr>
              <a:buSzPts val="2000"/>
              <a:buFont typeface="Arial"/>
              <a:buChar char="•"/>
            </a:pPr>
            <a:r>
              <a:rPr lang="en-US" sz="2000" b="0" i="1" u="none" strike="noStrike" cap="none">
                <a:solidFill>
                  <a:srgbClr val="4F81BD"/>
                </a:solidFill>
                <a:latin typeface="Calibri"/>
                <a:ea typeface="Calibri"/>
                <a:cs typeface="Calibri"/>
                <a:sym typeface="Calibri"/>
              </a:rPr>
              <a:t>Respondents may not feel encouraged to provide accurate and honest answers due to sensitivity of some of the questions.</a:t>
            </a:r>
            <a:endParaRPr sz="1400" b="0" i="0" u="none" strike="noStrike" cap="none">
              <a:solidFill>
                <a:srgbClr val="000000"/>
              </a:solidFill>
              <a:latin typeface="Arial"/>
              <a:ea typeface="Arial"/>
              <a:cs typeface="Arial"/>
              <a:sym typeface="Arial"/>
            </a:endParaRPr>
          </a:p>
          <a:p>
            <a:pPr marL="389410" marR="0" lvl="0" indent="-158750" algn="l" rtl="0">
              <a:lnSpc>
                <a:spcPct val="100000"/>
              </a:lnSpc>
              <a:spcBef>
                <a:spcPts val="265"/>
              </a:spcBef>
              <a:spcAft>
                <a:spcPts val="0"/>
              </a:spcAft>
              <a:buClr>
                <a:schemeClr val="dk1"/>
              </a:buClr>
              <a:buSzPts val="2000"/>
              <a:buFont typeface="Arial"/>
              <a:buNone/>
            </a:pPr>
            <a:endParaRPr sz="2000" b="0" i="1" u="none" strike="noStrike" cap="none">
              <a:solidFill>
                <a:srgbClr val="4F81BD"/>
              </a:solidFill>
              <a:latin typeface="Calibri"/>
              <a:ea typeface="Calibri"/>
              <a:cs typeface="Calibri"/>
              <a:sym typeface="Calibri"/>
            </a:endParaRPr>
          </a:p>
          <a:p>
            <a:pPr marL="389410" marR="0" lvl="0" indent="-285750" algn="l" rtl="0">
              <a:lnSpc>
                <a:spcPct val="100000"/>
              </a:lnSpc>
              <a:spcBef>
                <a:spcPts val="265"/>
              </a:spcBef>
              <a:spcAft>
                <a:spcPts val="0"/>
              </a:spcAft>
              <a:buClr>
                <a:srgbClr val="4F81BD"/>
              </a:buClr>
              <a:buSzPts val="2000"/>
              <a:buFont typeface="Arial"/>
              <a:buChar char="•"/>
            </a:pPr>
            <a:r>
              <a:rPr lang="en-US" sz="2000" b="0" i="1" u="none" strike="noStrike" cap="none">
                <a:solidFill>
                  <a:srgbClr val="4F81BD"/>
                </a:solidFill>
                <a:latin typeface="Calibri"/>
                <a:ea typeface="Calibri"/>
                <a:cs typeface="Calibri"/>
                <a:sym typeface="Calibri"/>
              </a:rPr>
              <a:t>Respondents may not feel comfortable providing answers that will that presents themselves in an unfavorable manner.</a:t>
            </a:r>
            <a:endParaRPr sz="1400" b="0" i="0" u="none" strike="noStrike" cap="none">
              <a:solidFill>
                <a:srgbClr val="000000"/>
              </a:solidFill>
              <a:latin typeface="Arial"/>
              <a:ea typeface="Arial"/>
              <a:cs typeface="Arial"/>
              <a:sym typeface="Arial"/>
            </a:endParaRPr>
          </a:p>
          <a:p>
            <a:pPr marL="342900" marR="0" lvl="0" indent="-98425" algn="l" rtl="0">
              <a:lnSpc>
                <a:spcPct val="100000"/>
              </a:lnSpc>
              <a:spcBef>
                <a:spcPts val="265"/>
              </a:spcBef>
              <a:spcAft>
                <a:spcPts val="0"/>
              </a:spcAft>
              <a:buClr>
                <a:schemeClr val="dk1"/>
              </a:buClr>
              <a:buSzPts val="2000"/>
              <a:buFont typeface="Arial"/>
              <a:buNone/>
            </a:pPr>
            <a:endParaRPr sz="2000" b="0" i="0" u="none" strike="noStrike" cap="none">
              <a:solidFill>
                <a:schemeClr val="accent1"/>
              </a:solidFill>
              <a:latin typeface="Calibri"/>
              <a:ea typeface="Calibri"/>
              <a:cs typeface="Calibri"/>
              <a:sym typeface="Calibri"/>
            </a:endParaRPr>
          </a:p>
          <a:p>
            <a:pPr marL="342900" marR="0" lvl="0" indent="-98425" algn="l" rtl="0">
              <a:lnSpc>
                <a:spcPct val="100000"/>
              </a:lnSpc>
              <a:spcBef>
                <a:spcPts val="300"/>
              </a:spcBef>
              <a:spcAft>
                <a:spcPts val="0"/>
              </a:spcAft>
              <a:buClr>
                <a:schemeClr val="dk1"/>
              </a:buClr>
              <a:buSzPts val="2000"/>
              <a:buFont typeface="Arial"/>
              <a:buNone/>
            </a:pPr>
            <a:endParaRPr sz="2000" b="0" i="0" u="none" strike="noStrike" cap="none">
              <a:solidFill>
                <a:schemeClr val="accent1"/>
              </a:solidFill>
              <a:latin typeface="Calibri"/>
              <a:ea typeface="Calibri"/>
              <a:cs typeface="Calibri"/>
              <a:sym typeface="Calibri"/>
            </a:endParaRPr>
          </a:p>
          <a:p>
            <a:pPr marL="117475" marR="0" lvl="0" indent="0" algn="l" rtl="0">
              <a:lnSpc>
                <a:spcPct val="100000"/>
              </a:lnSpc>
              <a:spcBef>
                <a:spcPts val="300"/>
              </a:spcBef>
              <a:spcAft>
                <a:spcPts val="0"/>
              </a:spcAft>
              <a:buClr>
                <a:srgbClr val="000000"/>
              </a:buClr>
              <a:buSzPts val="2000"/>
              <a:buFont typeface="Arial"/>
              <a:buNone/>
            </a:pPr>
            <a:endParaRPr sz="2000" b="0" i="0" u="none" strike="noStrike" cap="none">
              <a:solidFill>
                <a:schemeClr val="accent1"/>
              </a:solidFill>
              <a:latin typeface="Calibri"/>
              <a:ea typeface="Calibri"/>
              <a:cs typeface="Calibri"/>
              <a:sym typeface="Calibri"/>
            </a:endParaRPr>
          </a:p>
          <a:p>
            <a:pPr marL="103660" marR="0" lvl="0" indent="0" algn="l" rtl="0">
              <a:lnSpc>
                <a:spcPct val="100000"/>
              </a:lnSpc>
              <a:spcBef>
                <a:spcPts val="300"/>
              </a:spcBef>
              <a:spcAft>
                <a:spcPts val="0"/>
              </a:spcAft>
              <a:buClr>
                <a:srgbClr val="000000"/>
              </a:buClr>
              <a:buSzPts val="2400"/>
              <a:buFont typeface="Arial"/>
              <a:buNone/>
            </a:pPr>
            <a:r>
              <a:rPr lang="en-US" sz="2400" b="1" i="0" u="none" strike="noStrike" cap="none">
                <a:solidFill>
                  <a:srgbClr val="4F81BD"/>
                </a:solidFill>
                <a:latin typeface="Calibri"/>
                <a:ea typeface="Calibri"/>
                <a:cs typeface="Calibri"/>
                <a:sym typeface="Calibri"/>
              </a:rPr>
              <a:t>Panel Usage</a:t>
            </a:r>
            <a:r>
              <a:rPr lang="en-US" sz="2400" b="1" i="1" u="none" strike="noStrike" cap="none">
                <a:solidFill>
                  <a:srgbClr val="4F81BD"/>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389410" marR="0" lvl="0" indent="-285750" algn="l" rtl="0">
              <a:lnSpc>
                <a:spcPct val="100000"/>
              </a:lnSpc>
              <a:spcBef>
                <a:spcPts val="265"/>
              </a:spcBef>
              <a:spcAft>
                <a:spcPts val="0"/>
              </a:spcAft>
              <a:buClr>
                <a:srgbClr val="4F81BD"/>
              </a:buClr>
              <a:buSzPts val="2000"/>
              <a:buFont typeface="Arial"/>
              <a:buChar char="•"/>
            </a:pPr>
            <a:r>
              <a:rPr lang="en-US" sz="2000" b="0" i="1" u="none" strike="noStrike" cap="none">
                <a:solidFill>
                  <a:srgbClr val="4F81BD"/>
                </a:solidFill>
                <a:latin typeface="Calibri"/>
                <a:ea typeface="Calibri"/>
                <a:cs typeface="Calibri"/>
                <a:sym typeface="Calibri"/>
              </a:rPr>
              <a:t>This study was limited to only respondents who can read to understand and also have access to the internet.</a:t>
            </a:r>
            <a:endParaRPr sz="1400" b="0" i="0" u="none" strike="noStrike" cap="none">
              <a:solidFill>
                <a:srgbClr val="000000"/>
              </a:solidFill>
              <a:latin typeface="Arial"/>
              <a:ea typeface="Arial"/>
              <a:cs typeface="Arial"/>
              <a:sym typeface="Arial"/>
            </a:endParaRPr>
          </a:p>
          <a:p>
            <a:pPr marL="103660" marR="0" lvl="0" indent="0" algn="l" rtl="0">
              <a:lnSpc>
                <a:spcPct val="100000"/>
              </a:lnSpc>
              <a:spcBef>
                <a:spcPts val="265"/>
              </a:spcBef>
              <a:spcAft>
                <a:spcPts val="0"/>
              </a:spcAft>
              <a:buClr>
                <a:srgbClr val="000000"/>
              </a:buClr>
              <a:buSzPts val="2000"/>
              <a:buFont typeface="Arial"/>
              <a:buNone/>
            </a:pPr>
            <a:endParaRPr sz="2000" b="0" i="1" u="none" strike="noStrike" cap="none">
              <a:solidFill>
                <a:srgbClr val="4F81BD"/>
              </a:solidFill>
              <a:latin typeface="Calibri"/>
              <a:ea typeface="Calibri"/>
              <a:cs typeface="Calibri"/>
              <a:sym typeface="Calibri"/>
            </a:endParaRPr>
          </a:p>
          <a:p>
            <a:pPr marL="389410" marR="0" lvl="0" indent="-285750" algn="l" rtl="0">
              <a:lnSpc>
                <a:spcPct val="100000"/>
              </a:lnSpc>
              <a:spcBef>
                <a:spcPts val="265"/>
              </a:spcBef>
              <a:spcAft>
                <a:spcPts val="0"/>
              </a:spcAft>
              <a:buClr>
                <a:srgbClr val="4F81BD"/>
              </a:buClr>
              <a:buSzPts val="2000"/>
              <a:buFont typeface="Arial"/>
              <a:buChar char="•"/>
            </a:pPr>
            <a:r>
              <a:rPr lang="en-US" sz="2000" b="0" i="1" u="none" strike="noStrike" cap="none">
                <a:solidFill>
                  <a:srgbClr val="4F81BD"/>
                </a:solidFill>
                <a:latin typeface="Calibri"/>
                <a:ea typeface="Calibri"/>
                <a:cs typeface="Calibri"/>
                <a:sym typeface="Calibri"/>
              </a:rPr>
              <a:t>There may be biased feedback from the respondents because they wished to be continued to be asked to participate in the panel. But these effects are minimal considering the fact that the study relied on Panels from </a:t>
            </a:r>
            <a:r>
              <a:rPr lang="en-US" sz="2000" b="1" i="1" u="sng" strike="noStrike" cap="none">
                <a:solidFill>
                  <a:srgbClr val="4F81BD"/>
                </a:solidFill>
                <a:latin typeface="Calibri"/>
                <a:ea typeface="Calibri"/>
                <a:cs typeface="Calibri"/>
                <a:sym typeface="Calibri"/>
              </a:rPr>
              <a:t>Qualtrics</a:t>
            </a:r>
            <a:r>
              <a:rPr lang="en-US" sz="2000" b="0" i="1" u="none" strike="noStrike" cap="none">
                <a:solidFill>
                  <a:srgbClr val="4F81BD"/>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117475" marR="0" lvl="0" indent="0" algn="l" rtl="0">
              <a:lnSpc>
                <a:spcPct val="100000"/>
              </a:lnSpc>
              <a:spcBef>
                <a:spcPts val="265"/>
              </a:spcBef>
              <a:spcAft>
                <a:spcPts val="0"/>
              </a:spcAft>
              <a:buClr>
                <a:srgbClr val="000000"/>
              </a:buClr>
              <a:buSzPts val="2000"/>
              <a:buFont typeface="Arial"/>
              <a:buNone/>
            </a:pPr>
            <a:endParaRPr sz="2000" b="0" i="0" u="none" strike="noStrike" cap="none">
              <a:solidFill>
                <a:schemeClr val="accent1"/>
              </a:solidFill>
              <a:latin typeface="Calibri"/>
              <a:ea typeface="Calibri"/>
              <a:cs typeface="Calibri"/>
              <a:sym typeface="Calibri"/>
            </a:endParaRPr>
          </a:p>
          <a:p>
            <a:pPr marL="342900" marR="0" lvl="0" indent="-123825" algn="l" rtl="0">
              <a:lnSpc>
                <a:spcPct val="100000"/>
              </a:lnSpc>
              <a:spcBef>
                <a:spcPts val="300"/>
              </a:spcBef>
              <a:spcAft>
                <a:spcPts val="0"/>
              </a:spcAft>
              <a:buClr>
                <a:schemeClr val="dk1"/>
              </a:buClr>
              <a:buSzPts val="1600"/>
              <a:buFont typeface="Arial"/>
              <a:buNone/>
            </a:pPr>
            <a:endParaRPr sz="1600" b="0" i="1" u="none" strike="noStrike" cap="none">
              <a:solidFill>
                <a:srgbClr val="7F7F7F"/>
              </a:solidFill>
              <a:latin typeface="Calibri"/>
              <a:ea typeface="Calibri"/>
              <a:cs typeface="Calibri"/>
              <a:sym typeface="Calibri"/>
            </a:endParaRPr>
          </a:p>
          <a:p>
            <a:pPr marL="342900" marR="0" lvl="0" indent="-123825" algn="l" rtl="0">
              <a:lnSpc>
                <a:spcPct val="100000"/>
              </a:lnSpc>
              <a:spcBef>
                <a:spcPts val="300"/>
              </a:spcBef>
              <a:spcAft>
                <a:spcPts val="0"/>
              </a:spcAft>
              <a:buClr>
                <a:schemeClr val="dk1"/>
              </a:buClr>
              <a:buSzPts val="1600"/>
              <a:buFont typeface="Arial"/>
              <a:buNone/>
            </a:pPr>
            <a:endParaRPr sz="1600" b="0" i="1" u="none" strike="noStrike" cap="none">
              <a:solidFill>
                <a:srgbClr val="7F7F7F"/>
              </a:solidFill>
              <a:latin typeface="Calibri"/>
              <a:ea typeface="Calibri"/>
              <a:cs typeface="Calibri"/>
              <a:sym typeface="Calibri"/>
            </a:endParaRPr>
          </a:p>
          <a:p>
            <a:pPr marL="852312" marR="0" lvl="1" indent="-111125" algn="l" rtl="0">
              <a:lnSpc>
                <a:spcPct val="100000"/>
              </a:lnSpc>
              <a:spcBef>
                <a:spcPts val="300"/>
              </a:spcBef>
              <a:spcAft>
                <a:spcPts val="0"/>
              </a:spcAft>
              <a:buClr>
                <a:schemeClr val="dk1"/>
              </a:buClr>
              <a:buSzPts val="1800"/>
              <a:buFont typeface="Arial"/>
              <a:buNone/>
            </a:pPr>
            <a:endParaRPr sz="1800" b="0" i="0" u="none" strike="noStrike" cap="none">
              <a:solidFill>
                <a:schemeClr val="accent1"/>
              </a:solidFill>
              <a:latin typeface="Calibri"/>
              <a:ea typeface="Calibri"/>
              <a:cs typeface="Calibri"/>
              <a:sym typeface="Calibri"/>
            </a:endParaRPr>
          </a:p>
          <a:p>
            <a:pPr marL="1361724" marR="0" lvl="2" indent="-266700" algn="l" rtl="0">
              <a:lnSpc>
                <a:spcPct val="100000"/>
              </a:lnSpc>
              <a:spcBef>
                <a:spcPts val="300"/>
              </a:spcBef>
              <a:spcAft>
                <a:spcPts val="0"/>
              </a:spcAft>
              <a:buClr>
                <a:schemeClr val="dk1"/>
              </a:buClr>
              <a:buSzPts val="1200"/>
              <a:buFont typeface="Arial"/>
              <a:buNone/>
            </a:pPr>
            <a:endParaRPr sz="1200" b="0" i="1" u="none" strike="noStrike" cap="none">
              <a:solidFill>
                <a:srgbClr val="7F7F7F"/>
              </a:solidFill>
              <a:latin typeface="Calibri"/>
              <a:ea typeface="Calibri"/>
              <a:cs typeface="Calibri"/>
              <a:sym typeface="Calibri"/>
            </a:endParaRPr>
          </a:p>
        </p:txBody>
      </p:sp>
      <p:sp>
        <p:nvSpPr>
          <p:cNvPr id="843" name="Google Shape;843;p28"/>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Limitations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77"/>
          <p:cNvSpPr txBox="1">
            <a:spLocks noGrp="1"/>
          </p:cNvSpPr>
          <p:nvPr>
            <p:ph type="ctrTitle"/>
          </p:nvPr>
        </p:nvSpPr>
        <p:spPr>
          <a:xfrm>
            <a:off x="32331" y="499658"/>
            <a:ext cx="9665469" cy="568566"/>
          </a:xfrm>
          <a:prstGeom prst="rect">
            <a:avLst/>
          </a:prstGeom>
          <a:noFill/>
          <a:ln>
            <a:noFill/>
          </a:ln>
        </p:spPr>
        <p:txBody>
          <a:bodyPr spcFirstLastPara="1" wrap="square" lIns="305625" tIns="0" rIns="0" bIns="0" anchor="t" anchorCtr="0">
            <a:normAutofit/>
          </a:bodyPr>
          <a:lstStyle/>
          <a:p>
            <a:pPr marL="0" lvl="0" indent="0" algn="l" rtl="0">
              <a:lnSpc>
                <a:spcPct val="100000"/>
              </a:lnSpc>
              <a:spcBef>
                <a:spcPts val="976"/>
              </a:spcBef>
              <a:spcAft>
                <a:spcPts val="0"/>
              </a:spcAft>
              <a:buSzPts val="3600"/>
              <a:buNone/>
            </a:pPr>
            <a:r>
              <a:rPr lang="en-US" sz="2790" dirty="0"/>
              <a:t>Analysis </a:t>
            </a:r>
            <a:r>
              <a:rPr lang="en-US" sz="2790" dirty="0" smtClean="0"/>
              <a:t>Appendix1</a:t>
            </a:r>
            <a:endParaRPr dirty="0"/>
          </a:p>
        </p:txBody>
      </p:sp>
      <p:pic>
        <p:nvPicPr>
          <p:cNvPr id="1050" name="Google Shape;1050;p77"/>
          <p:cNvPicPr preferRelativeResize="0"/>
          <p:nvPr/>
        </p:nvPicPr>
        <p:blipFill rotWithShape="1">
          <a:blip r:embed="rId3">
            <a:alphaModFix/>
          </a:blip>
          <a:srcRect/>
          <a:stretch/>
        </p:blipFill>
        <p:spPr>
          <a:xfrm>
            <a:off x="-22076" y="2200034"/>
            <a:ext cx="3278410" cy="1520978"/>
          </a:xfrm>
          <a:prstGeom prst="rect">
            <a:avLst/>
          </a:prstGeom>
          <a:noFill/>
          <a:ln>
            <a:noFill/>
          </a:ln>
        </p:spPr>
      </p:pic>
      <p:pic>
        <p:nvPicPr>
          <p:cNvPr id="1051" name="Google Shape;1051;p77"/>
          <p:cNvPicPr preferRelativeResize="0"/>
          <p:nvPr/>
        </p:nvPicPr>
        <p:blipFill rotWithShape="1">
          <a:blip r:embed="rId4">
            <a:alphaModFix/>
          </a:blip>
          <a:srcRect/>
          <a:stretch/>
        </p:blipFill>
        <p:spPr>
          <a:xfrm>
            <a:off x="32331" y="3662375"/>
            <a:ext cx="3186987" cy="2243126"/>
          </a:xfrm>
          <a:prstGeom prst="rect">
            <a:avLst/>
          </a:prstGeom>
          <a:noFill/>
          <a:ln>
            <a:noFill/>
          </a:ln>
        </p:spPr>
      </p:pic>
      <p:pic>
        <p:nvPicPr>
          <p:cNvPr id="1052" name="Google Shape;1052;p77"/>
          <p:cNvPicPr preferRelativeResize="0"/>
          <p:nvPr/>
        </p:nvPicPr>
        <p:blipFill rotWithShape="1">
          <a:blip r:embed="rId5">
            <a:alphaModFix/>
          </a:blip>
          <a:srcRect/>
          <a:stretch/>
        </p:blipFill>
        <p:spPr>
          <a:xfrm>
            <a:off x="32331" y="1068224"/>
            <a:ext cx="3044244" cy="994196"/>
          </a:xfrm>
          <a:prstGeom prst="rect">
            <a:avLst/>
          </a:prstGeom>
          <a:noFill/>
          <a:ln>
            <a:noFill/>
          </a:ln>
        </p:spPr>
      </p:pic>
      <p:pic>
        <p:nvPicPr>
          <p:cNvPr id="1053" name="Google Shape;1053;p77"/>
          <p:cNvPicPr preferRelativeResize="0"/>
          <p:nvPr/>
        </p:nvPicPr>
        <p:blipFill rotWithShape="1">
          <a:blip r:embed="rId6">
            <a:alphaModFix/>
          </a:blip>
          <a:srcRect/>
          <a:stretch/>
        </p:blipFill>
        <p:spPr>
          <a:xfrm>
            <a:off x="3340709" y="625298"/>
            <a:ext cx="2889991" cy="3219450"/>
          </a:xfrm>
          <a:prstGeom prst="rect">
            <a:avLst/>
          </a:prstGeom>
          <a:noFill/>
          <a:ln>
            <a:noFill/>
          </a:ln>
        </p:spPr>
      </p:pic>
      <p:pic>
        <p:nvPicPr>
          <p:cNvPr id="1054" name="Google Shape;1054;p77"/>
          <p:cNvPicPr preferRelativeResize="0"/>
          <p:nvPr/>
        </p:nvPicPr>
        <p:blipFill rotWithShape="1">
          <a:blip r:embed="rId7">
            <a:alphaModFix/>
          </a:blip>
          <a:srcRect/>
          <a:stretch/>
        </p:blipFill>
        <p:spPr>
          <a:xfrm>
            <a:off x="6432776" y="5928480"/>
            <a:ext cx="1752600" cy="942975"/>
          </a:xfrm>
          <a:prstGeom prst="rect">
            <a:avLst/>
          </a:prstGeom>
          <a:noFill/>
          <a:ln>
            <a:noFill/>
          </a:ln>
        </p:spPr>
      </p:pic>
      <p:pic>
        <p:nvPicPr>
          <p:cNvPr id="1055" name="Google Shape;1055;p77"/>
          <p:cNvPicPr preferRelativeResize="0"/>
          <p:nvPr/>
        </p:nvPicPr>
        <p:blipFill rotWithShape="1">
          <a:blip r:embed="rId8">
            <a:alphaModFix/>
          </a:blip>
          <a:srcRect/>
          <a:stretch/>
        </p:blipFill>
        <p:spPr>
          <a:xfrm>
            <a:off x="113018" y="6235983"/>
            <a:ext cx="1504111" cy="809277"/>
          </a:xfrm>
          <a:prstGeom prst="rect">
            <a:avLst/>
          </a:prstGeom>
          <a:noFill/>
          <a:ln>
            <a:noFill/>
          </a:ln>
        </p:spPr>
      </p:pic>
      <p:sp>
        <p:nvSpPr>
          <p:cNvPr id="1056" name="Google Shape;1056;p77"/>
          <p:cNvSpPr txBox="1"/>
          <p:nvPr/>
        </p:nvSpPr>
        <p:spPr>
          <a:xfrm>
            <a:off x="156521" y="5955326"/>
            <a:ext cx="15621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FF0000"/>
                </a:solidFill>
                <a:latin typeface="Arial"/>
                <a:ea typeface="Arial"/>
                <a:cs typeface="Arial"/>
                <a:sym typeface="Arial"/>
              </a:rPr>
              <a:t>Housing security</a:t>
            </a:r>
            <a:endParaRPr/>
          </a:p>
        </p:txBody>
      </p:sp>
      <p:sp>
        <p:nvSpPr>
          <p:cNvPr id="1057" name="Google Shape;1057;p77"/>
          <p:cNvSpPr txBox="1"/>
          <p:nvPr/>
        </p:nvSpPr>
        <p:spPr>
          <a:xfrm>
            <a:off x="6707066" y="5676944"/>
            <a:ext cx="15621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FF0000"/>
                </a:solidFill>
                <a:latin typeface="Arial"/>
                <a:ea typeface="Arial"/>
                <a:cs typeface="Arial"/>
                <a:sym typeface="Arial"/>
              </a:rPr>
              <a:t>Social Engagement</a:t>
            </a:r>
            <a:endParaRPr/>
          </a:p>
        </p:txBody>
      </p:sp>
      <p:pic>
        <p:nvPicPr>
          <p:cNvPr id="1058" name="Google Shape;1058;p77"/>
          <p:cNvPicPr preferRelativeResize="0"/>
          <p:nvPr/>
        </p:nvPicPr>
        <p:blipFill rotWithShape="1">
          <a:blip r:embed="rId9">
            <a:alphaModFix/>
          </a:blip>
          <a:srcRect/>
          <a:stretch/>
        </p:blipFill>
        <p:spPr>
          <a:xfrm>
            <a:off x="6272575" y="1250016"/>
            <a:ext cx="1752600" cy="942975"/>
          </a:xfrm>
          <a:prstGeom prst="rect">
            <a:avLst/>
          </a:prstGeom>
          <a:noFill/>
          <a:ln>
            <a:noFill/>
          </a:ln>
        </p:spPr>
      </p:pic>
      <p:pic>
        <p:nvPicPr>
          <p:cNvPr id="1059" name="Google Shape;1059;p77"/>
          <p:cNvPicPr preferRelativeResize="0"/>
          <p:nvPr/>
        </p:nvPicPr>
        <p:blipFill rotWithShape="1">
          <a:blip r:embed="rId10">
            <a:alphaModFix/>
          </a:blip>
          <a:srcRect/>
          <a:stretch/>
        </p:blipFill>
        <p:spPr>
          <a:xfrm>
            <a:off x="6300773" y="2522147"/>
            <a:ext cx="1752600" cy="942975"/>
          </a:xfrm>
          <a:prstGeom prst="rect">
            <a:avLst/>
          </a:prstGeom>
          <a:noFill/>
          <a:ln>
            <a:noFill/>
          </a:ln>
        </p:spPr>
      </p:pic>
      <p:sp>
        <p:nvSpPr>
          <p:cNvPr id="1060" name="Google Shape;1060;p77"/>
          <p:cNvSpPr txBox="1"/>
          <p:nvPr/>
        </p:nvSpPr>
        <p:spPr>
          <a:xfrm>
            <a:off x="6294637" y="1020614"/>
            <a:ext cx="111307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FF0000"/>
                </a:solidFill>
                <a:latin typeface="Arial"/>
                <a:ea typeface="Arial"/>
                <a:cs typeface="Arial"/>
                <a:sym typeface="Arial"/>
              </a:rPr>
              <a:t>Health Literacy</a:t>
            </a:r>
            <a:endParaRPr/>
          </a:p>
        </p:txBody>
      </p:sp>
      <p:sp>
        <p:nvSpPr>
          <p:cNvPr id="1061" name="Google Shape;1061;p77"/>
          <p:cNvSpPr txBox="1"/>
          <p:nvPr/>
        </p:nvSpPr>
        <p:spPr>
          <a:xfrm>
            <a:off x="6294637" y="2296659"/>
            <a:ext cx="162004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FF0000"/>
                </a:solidFill>
                <a:latin typeface="Arial"/>
                <a:ea typeface="Arial"/>
                <a:cs typeface="Arial"/>
                <a:sym typeface="Arial"/>
              </a:rPr>
              <a:t>Reliable Transportation</a:t>
            </a:r>
            <a:endParaRPr/>
          </a:p>
        </p:txBody>
      </p:sp>
      <p:pic>
        <p:nvPicPr>
          <p:cNvPr id="1062" name="Google Shape;1062;p77"/>
          <p:cNvPicPr preferRelativeResize="0"/>
          <p:nvPr/>
        </p:nvPicPr>
        <p:blipFill rotWithShape="1">
          <a:blip r:embed="rId11">
            <a:alphaModFix/>
          </a:blip>
          <a:srcRect/>
          <a:stretch/>
        </p:blipFill>
        <p:spPr>
          <a:xfrm>
            <a:off x="3340709" y="4260555"/>
            <a:ext cx="1597888" cy="859733"/>
          </a:xfrm>
          <a:prstGeom prst="rect">
            <a:avLst/>
          </a:prstGeom>
          <a:noFill/>
          <a:ln>
            <a:noFill/>
          </a:ln>
        </p:spPr>
      </p:pic>
      <p:sp>
        <p:nvSpPr>
          <p:cNvPr id="1063" name="Google Shape;1063;p77"/>
          <p:cNvSpPr txBox="1"/>
          <p:nvPr/>
        </p:nvSpPr>
        <p:spPr>
          <a:xfrm>
            <a:off x="3340709" y="3992772"/>
            <a:ext cx="157929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FF0000"/>
                </a:solidFill>
                <a:latin typeface="Arial"/>
                <a:ea typeface="Arial"/>
                <a:cs typeface="Arial"/>
                <a:sym typeface="Arial"/>
              </a:rPr>
              <a:t>Community Safety</a:t>
            </a:r>
            <a:endParaRPr/>
          </a:p>
        </p:txBody>
      </p:sp>
      <p:pic>
        <p:nvPicPr>
          <p:cNvPr id="1064" name="Google Shape;1064;p77"/>
          <p:cNvPicPr preferRelativeResize="0"/>
          <p:nvPr/>
        </p:nvPicPr>
        <p:blipFill rotWithShape="1">
          <a:blip r:embed="rId12">
            <a:alphaModFix/>
          </a:blip>
          <a:srcRect/>
          <a:stretch/>
        </p:blipFill>
        <p:spPr>
          <a:xfrm>
            <a:off x="6478246" y="4165162"/>
            <a:ext cx="1523521" cy="819721"/>
          </a:xfrm>
          <a:prstGeom prst="rect">
            <a:avLst/>
          </a:prstGeom>
          <a:noFill/>
          <a:ln>
            <a:noFill/>
          </a:ln>
        </p:spPr>
      </p:pic>
      <p:sp>
        <p:nvSpPr>
          <p:cNvPr id="1065" name="Google Shape;1065;p77"/>
          <p:cNvSpPr txBox="1"/>
          <p:nvPr/>
        </p:nvSpPr>
        <p:spPr>
          <a:xfrm>
            <a:off x="6629037" y="3927497"/>
            <a:ext cx="110335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FF0000"/>
                </a:solidFill>
                <a:latin typeface="Arial"/>
                <a:ea typeface="Arial"/>
                <a:cs typeface="Arial"/>
                <a:sym typeface="Arial"/>
              </a:rPr>
              <a:t>Food Safety</a:t>
            </a:r>
            <a:endParaRPr/>
          </a:p>
        </p:txBody>
      </p:sp>
      <p:pic>
        <p:nvPicPr>
          <p:cNvPr id="1066" name="Google Shape;1066;p77"/>
          <p:cNvPicPr preferRelativeResize="0"/>
          <p:nvPr/>
        </p:nvPicPr>
        <p:blipFill rotWithShape="1">
          <a:blip r:embed="rId13">
            <a:alphaModFix/>
          </a:blip>
          <a:srcRect/>
          <a:stretch/>
        </p:blipFill>
        <p:spPr>
          <a:xfrm>
            <a:off x="8047237" y="986560"/>
            <a:ext cx="1778982" cy="1243837"/>
          </a:xfrm>
          <a:prstGeom prst="rect">
            <a:avLst/>
          </a:prstGeom>
          <a:noFill/>
          <a:ln>
            <a:noFill/>
          </a:ln>
        </p:spPr>
      </p:pic>
      <p:pic>
        <p:nvPicPr>
          <p:cNvPr id="1067" name="Google Shape;1067;p77"/>
          <p:cNvPicPr preferRelativeResize="0"/>
          <p:nvPr/>
        </p:nvPicPr>
        <p:blipFill rotWithShape="1">
          <a:blip r:embed="rId14">
            <a:alphaModFix/>
          </a:blip>
          <a:srcRect/>
          <a:stretch/>
        </p:blipFill>
        <p:spPr>
          <a:xfrm>
            <a:off x="8055184" y="2230397"/>
            <a:ext cx="1793097" cy="1677653"/>
          </a:xfrm>
          <a:prstGeom prst="rect">
            <a:avLst/>
          </a:prstGeom>
          <a:noFill/>
          <a:ln>
            <a:noFill/>
          </a:ln>
        </p:spPr>
      </p:pic>
      <p:pic>
        <p:nvPicPr>
          <p:cNvPr id="1068" name="Google Shape;1068;p77"/>
          <p:cNvPicPr preferRelativeResize="0"/>
          <p:nvPr/>
        </p:nvPicPr>
        <p:blipFill rotWithShape="1">
          <a:blip r:embed="rId15">
            <a:alphaModFix/>
          </a:blip>
          <a:srcRect/>
          <a:stretch/>
        </p:blipFill>
        <p:spPr>
          <a:xfrm>
            <a:off x="8047671" y="3908050"/>
            <a:ext cx="1707635" cy="1597694"/>
          </a:xfrm>
          <a:prstGeom prst="rect">
            <a:avLst/>
          </a:prstGeom>
          <a:noFill/>
          <a:ln>
            <a:noFill/>
          </a:ln>
        </p:spPr>
      </p:pic>
      <p:pic>
        <p:nvPicPr>
          <p:cNvPr id="1069" name="Google Shape;1069;p77"/>
          <p:cNvPicPr preferRelativeResize="0"/>
          <p:nvPr/>
        </p:nvPicPr>
        <p:blipFill rotWithShape="1">
          <a:blip r:embed="rId16">
            <a:alphaModFix/>
          </a:blip>
          <a:srcRect/>
          <a:stretch/>
        </p:blipFill>
        <p:spPr>
          <a:xfrm>
            <a:off x="8055184" y="5483441"/>
            <a:ext cx="1935352" cy="1810750"/>
          </a:xfrm>
          <a:prstGeom prst="rect">
            <a:avLst/>
          </a:prstGeom>
          <a:noFill/>
          <a:ln>
            <a:noFill/>
          </a:ln>
        </p:spPr>
      </p:pic>
      <p:pic>
        <p:nvPicPr>
          <p:cNvPr id="1070" name="Google Shape;1070;p77"/>
          <p:cNvPicPr preferRelativeResize="0"/>
          <p:nvPr/>
        </p:nvPicPr>
        <p:blipFill rotWithShape="1">
          <a:blip r:embed="rId17">
            <a:alphaModFix/>
          </a:blip>
          <a:srcRect/>
          <a:stretch/>
        </p:blipFill>
        <p:spPr>
          <a:xfrm>
            <a:off x="4882582" y="3805788"/>
            <a:ext cx="1404817" cy="1432784"/>
          </a:xfrm>
          <a:prstGeom prst="rect">
            <a:avLst/>
          </a:prstGeom>
          <a:noFill/>
          <a:ln>
            <a:noFill/>
          </a:ln>
        </p:spPr>
      </p:pic>
      <p:pic>
        <p:nvPicPr>
          <p:cNvPr id="1071" name="Google Shape;1071;p77"/>
          <p:cNvPicPr preferRelativeResize="0"/>
          <p:nvPr/>
        </p:nvPicPr>
        <p:blipFill rotWithShape="1">
          <a:blip r:embed="rId18">
            <a:alphaModFix/>
          </a:blip>
          <a:srcRect/>
          <a:stretch/>
        </p:blipFill>
        <p:spPr>
          <a:xfrm>
            <a:off x="3493608" y="5703507"/>
            <a:ext cx="1685415" cy="1506257"/>
          </a:xfrm>
          <a:prstGeom prst="rect">
            <a:avLst/>
          </a:prstGeom>
          <a:noFill/>
          <a:ln>
            <a:noFill/>
          </a:ln>
        </p:spPr>
      </p:pic>
      <p:cxnSp>
        <p:nvCxnSpPr>
          <p:cNvPr id="1072" name="Google Shape;1072;p77"/>
          <p:cNvCxnSpPr/>
          <p:nvPr/>
        </p:nvCxnSpPr>
        <p:spPr>
          <a:xfrm>
            <a:off x="3256334" y="1068224"/>
            <a:ext cx="84375" cy="6225967"/>
          </a:xfrm>
          <a:prstGeom prst="straightConnector1">
            <a:avLst/>
          </a:prstGeom>
          <a:noFill/>
          <a:ln w="28575" cap="flat" cmpd="sng">
            <a:solidFill>
              <a:srgbClr val="4A7DBA"/>
            </a:solidFill>
            <a:prstDash val="solid"/>
            <a:round/>
            <a:headEnd type="none" w="sm" len="sm"/>
            <a:tailEnd type="none" w="sm" len="sm"/>
          </a:ln>
        </p:spPr>
      </p:cxnSp>
      <p:cxnSp>
        <p:nvCxnSpPr>
          <p:cNvPr id="1073" name="Google Shape;1073;p77"/>
          <p:cNvCxnSpPr/>
          <p:nvPr/>
        </p:nvCxnSpPr>
        <p:spPr>
          <a:xfrm>
            <a:off x="6338483" y="986560"/>
            <a:ext cx="45310" cy="6223204"/>
          </a:xfrm>
          <a:prstGeom prst="straightConnector1">
            <a:avLst/>
          </a:prstGeom>
          <a:noFill/>
          <a:ln w="28575" cap="flat" cmpd="sng">
            <a:solidFill>
              <a:srgbClr val="4A7DBA"/>
            </a:solidFill>
            <a:prstDash val="solid"/>
            <a:round/>
            <a:headEnd type="none" w="sm" len="sm"/>
            <a:tailEnd type="none" w="sm" len="sm"/>
          </a:ln>
        </p:spPr>
      </p:cxnSp>
      <p:pic>
        <p:nvPicPr>
          <p:cNvPr id="1074" name="Google Shape;1074;p77"/>
          <p:cNvPicPr preferRelativeResize="0"/>
          <p:nvPr/>
        </p:nvPicPr>
        <p:blipFill rotWithShape="1">
          <a:blip r:embed="rId19">
            <a:alphaModFix/>
          </a:blip>
          <a:srcRect/>
          <a:stretch/>
        </p:blipFill>
        <p:spPr>
          <a:xfrm>
            <a:off x="1587080" y="5905501"/>
            <a:ext cx="1472993" cy="1378158"/>
          </a:xfrm>
          <a:prstGeom prst="rect">
            <a:avLst/>
          </a:prstGeom>
          <a:noFill/>
          <a:ln>
            <a:noFill/>
          </a:ln>
        </p:spPr>
      </p:pic>
      <p:sp>
        <p:nvSpPr>
          <p:cNvPr id="1075" name="Google Shape;1075;p77"/>
          <p:cNvSpPr txBox="1"/>
          <p:nvPr/>
        </p:nvSpPr>
        <p:spPr>
          <a:xfrm>
            <a:off x="5227501" y="6133482"/>
            <a:ext cx="1205275"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FF0000"/>
                </a:solidFill>
                <a:latin typeface="Arial"/>
                <a:ea typeface="Arial"/>
                <a:cs typeface="Arial"/>
                <a:sym typeface="Arial"/>
              </a:rPr>
              <a:t>NB: A pseudo confirmatory analysis was used to confirm items for Housing Security</a:t>
            </a:r>
            <a:endParaRPr/>
          </a:p>
        </p:txBody>
      </p:sp>
    </p:spTree>
    <p:extLst>
      <p:ext uri="{BB962C8B-B14F-4D97-AF65-F5344CB8AC3E}">
        <p14:creationId xmlns:p14="http://schemas.microsoft.com/office/powerpoint/2010/main" val="1097896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263" name="Google Shape;263;p4"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264" name="Google Shape;264;p4"/>
          <p:cNvSpPr txBox="1"/>
          <p:nvPr/>
        </p:nvSpPr>
        <p:spPr>
          <a:xfrm>
            <a:off x="338772" y="697117"/>
            <a:ext cx="9310226" cy="6727442"/>
          </a:xfrm>
          <a:prstGeom prst="rect">
            <a:avLst/>
          </a:prstGeom>
          <a:noFill/>
          <a:ln>
            <a:noFill/>
          </a:ln>
        </p:spPr>
        <p:txBody>
          <a:bodyPr spcFirstLastPara="1" wrap="square" lIns="91425" tIns="45700" rIns="91425" bIns="45700" anchor="t" anchorCtr="0">
            <a:spAutoFit/>
          </a:bodyPr>
          <a:lstStyle/>
          <a:p>
            <a:pPr marL="302575" marR="0" lvl="0" indent="-198913" algn="l" rtl="0">
              <a:lnSpc>
                <a:spcPct val="100000"/>
              </a:lnSpc>
              <a:spcBef>
                <a:spcPts val="0"/>
              </a:spcBef>
              <a:spcAft>
                <a:spcPts val="0"/>
              </a:spcAft>
              <a:buClr>
                <a:schemeClr val="accent1"/>
              </a:buClr>
              <a:buSzPts val="1600"/>
              <a:buFont typeface="Arial"/>
              <a:buChar char="•"/>
            </a:pPr>
            <a:r>
              <a:rPr lang="en-US" sz="1600" b="1" i="0" u="none" strike="noStrike" cap="none" dirty="0">
                <a:solidFill>
                  <a:schemeClr val="accent1"/>
                </a:solidFill>
                <a:latin typeface="Calibri"/>
                <a:ea typeface="Calibri"/>
                <a:cs typeface="Calibri"/>
                <a:sym typeface="Calibri"/>
              </a:rPr>
              <a:t>SDOH – Social Determinant Of Health</a:t>
            </a:r>
            <a:endParaRPr sz="1400" b="0" i="0" u="none" strike="noStrike" cap="none" dirty="0">
              <a:solidFill>
                <a:srgbClr val="000000"/>
              </a:solidFill>
              <a:latin typeface="Arial"/>
              <a:ea typeface="Arial"/>
              <a:cs typeface="Arial"/>
              <a:sym typeface="Arial"/>
            </a:endParaRPr>
          </a:p>
          <a:p>
            <a:pPr marL="752080" marR="0" lvl="1" indent="-302575" algn="l" rtl="0">
              <a:lnSpc>
                <a:spcPct val="100000"/>
              </a:lnSpc>
              <a:spcBef>
                <a:spcPts val="265"/>
              </a:spcBef>
              <a:spcAft>
                <a:spcPts val="0"/>
              </a:spcAft>
              <a:buClr>
                <a:srgbClr val="7F7F7F"/>
              </a:buClr>
              <a:buSzPts val="1400"/>
              <a:buFont typeface="Arial"/>
              <a:buChar char="•"/>
            </a:pPr>
            <a:r>
              <a:rPr lang="en-US" sz="1400" b="0" i="1" u="none" strike="noStrike" cap="none" dirty="0">
                <a:solidFill>
                  <a:srgbClr val="7F7F7F"/>
                </a:solidFill>
                <a:latin typeface="Calibri"/>
                <a:ea typeface="Calibri"/>
                <a:cs typeface="Calibri"/>
                <a:sym typeface="Calibri"/>
              </a:rPr>
              <a:t>Social Determinant of health are conditions in the environments in which people are born, live, learn, work, play, worship and age that affect a wide range of health, functionality and quality of life outcomes and risks</a:t>
            </a:r>
            <a:endParaRPr sz="1400" b="0" i="0" u="none" strike="noStrike" cap="none" dirty="0">
              <a:solidFill>
                <a:srgbClr val="000000"/>
              </a:solidFill>
              <a:latin typeface="Arial"/>
              <a:ea typeface="Arial"/>
              <a:cs typeface="Arial"/>
              <a:sym typeface="Arial"/>
            </a:endParaRPr>
          </a:p>
          <a:p>
            <a:pPr marL="302575" marR="0" lvl="0" indent="-198913" algn="l" rtl="0">
              <a:lnSpc>
                <a:spcPct val="100000"/>
              </a:lnSpc>
              <a:spcBef>
                <a:spcPts val="529"/>
              </a:spcBef>
              <a:spcAft>
                <a:spcPts val="0"/>
              </a:spcAft>
              <a:buClr>
                <a:schemeClr val="accent1"/>
              </a:buClr>
              <a:buSzPts val="1600"/>
              <a:buFont typeface="Arial"/>
              <a:buChar char="•"/>
            </a:pPr>
            <a:r>
              <a:rPr lang="en-US" sz="1600" b="1" i="0" u="none" strike="noStrike" cap="none" dirty="0">
                <a:solidFill>
                  <a:schemeClr val="accent1"/>
                </a:solidFill>
                <a:latin typeface="Calibri"/>
                <a:ea typeface="Calibri"/>
                <a:cs typeface="Calibri"/>
                <a:sym typeface="Calibri"/>
              </a:rPr>
              <a:t>Unmet Social needs</a:t>
            </a:r>
            <a:endParaRPr sz="1400" b="0" i="0" u="none" strike="noStrike" cap="none" dirty="0">
              <a:solidFill>
                <a:srgbClr val="000000"/>
              </a:solidFill>
              <a:latin typeface="Arial"/>
              <a:ea typeface="Arial"/>
              <a:cs typeface="Arial"/>
              <a:sym typeface="Arial"/>
            </a:endParaRPr>
          </a:p>
          <a:p>
            <a:pPr marL="752080" marR="0" lvl="1" indent="-198914" algn="l" rtl="0">
              <a:lnSpc>
                <a:spcPct val="100000"/>
              </a:lnSpc>
              <a:spcBef>
                <a:spcPts val="265"/>
              </a:spcBef>
              <a:spcAft>
                <a:spcPts val="0"/>
              </a:spcAft>
              <a:buClr>
                <a:srgbClr val="7F7F7F"/>
              </a:buClr>
              <a:buSzPts val="1400"/>
              <a:buFont typeface="Arial"/>
              <a:buChar char="•"/>
            </a:pPr>
            <a:r>
              <a:rPr lang="en-US" sz="1400" b="0" i="1" u="none" strike="noStrike" cap="none" dirty="0">
                <a:solidFill>
                  <a:srgbClr val="7F7F7F"/>
                </a:solidFill>
                <a:latin typeface="Calibri"/>
                <a:ea typeface="Calibri"/>
                <a:cs typeface="Calibri"/>
                <a:sym typeface="Calibri"/>
              </a:rPr>
              <a:t>Inadequate or absence of any of the social determinant of health factors necessary to improve health</a:t>
            </a:r>
            <a:endParaRPr sz="1400" b="0" i="0" u="none" strike="noStrike" cap="none" dirty="0">
              <a:solidFill>
                <a:schemeClr val="accent1"/>
              </a:solidFill>
              <a:latin typeface="Calibri"/>
              <a:ea typeface="Calibri"/>
              <a:cs typeface="Calibri"/>
              <a:sym typeface="Calibri"/>
            </a:endParaRPr>
          </a:p>
          <a:p>
            <a:pPr marL="302575" marR="0" lvl="0" indent="-198913" algn="l" rtl="0">
              <a:lnSpc>
                <a:spcPct val="100000"/>
              </a:lnSpc>
              <a:spcBef>
                <a:spcPts val="265"/>
              </a:spcBef>
              <a:spcAft>
                <a:spcPts val="0"/>
              </a:spcAft>
              <a:buClr>
                <a:schemeClr val="accent1"/>
              </a:buClr>
              <a:buSzPts val="1600"/>
              <a:buFont typeface="Arial"/>
              <a:buChar char="•"/>
            </a:pPr>
            <a:r>
              <a:rPr lang="en-US" sz="1600" b="1" i="0" u="none" strike="noStrike" cap="none" dirty="0">
                <a:solidFill>
                  <a:schemeClr val="accent1"/>
                </a:solidFill>
                <a:latin typeface="Calibri"/>
                <a:ea typeface="Calibri"/>
                <a:cs typeface="Calibri"/>
                <a:sym typeface="Calibri"/>
              </a:rPr>
              <a:t>Medicaid Insurance Plan</a:t>
            </a:r>
            <a:endParaRPr sz="1400" b="0" i="0" u="none" strike="noStrike" cap="none" dirty="0">
              <a:solidFill>
                <a:srgbClr val="000000"/>
              </a:solidFill>
              <a:latin typeface="Arial"/>
              <a:ea typeface="Arial"/>
              <a:cs typeface="Arial"/>
              <a:sym typeface="Arial"/>
            </a:endParaRPr>
          </a:p>
          <a:p>
            <a:pPr marL="752080" marR="0" lvl="1" indent="-198914" algn="l" rtl="0">
              <a:lnSpc>
                <a:spcPct val="100000"/>
              </a:lnSpc>
              <a:spcBef>
                <a:spcPts val="265"/>
              </a:spcBef>
              <a:spcAft>
                <a:spcPts val="0"/>
              </a:spcAft>
              <a:buClr>
                <a:srgbClr val="7F7F7F"/>
              </a:buClr>
              <a:buSzPts val="1400"/>
              <a:buFont typeface="Arial"/>
              <a:buChar char="•"/>
            </a:pPr>
            <a:r>
              <a:rPr lang="en-US" sz="1400" b="0" i="1" u="none" strike="noStrike" cap="none" dirty="0">
                <a:solidFill>
                  <a:srgbClr val="7F7F7F"/>
                </a:solidFill>
                <a:latin typeface="Calibri"/>
                <a:ea typeface="Calibri"/>
                <a:cs typeface="Calibri"/>
                <a:sym typeface="Calibri"/>
              </a:rPr>
              <a:t>Provides Health Coverage to millions of Americans, including eligible low-income adults, children, pregnant women, elderly adults and people with disabilities. Medicaid is funded jointly by both the State and Federal Government.</a:t>
            </a:r>
            <a:endParaRPr sz="1400" b="0" i="0" u="none" strike="noStrike" cap="none" dirty="0">
              <a:solidFill>
                <a:srgbClr val="000000"/>
              </a:solidFill>
              <a:latin typeface="Arial"/>
              <a:ea typeface="Arial"/>
              <a:cs typeface="Arial"/>
              <a:sym typeface="Arial"/>
            </a:endParaRPr>
          </a:p>
          <a:p>
            <a:pPr marL="302575" marR="0" lvl="0" indent="-198913" algn="l" rtl="0">
              <a:lnSpc>
                <a:spcPct val="100000"/>
              </a:lnSpc>
              <a:spcBef>
                <a:spcPts val="265"/>
              </a:spcBef>
              <a:spcAft>
                <a:spcPts val="0"/>
              </a:spcAft>
              <a:buClr>
                <a:srgbClr val="4F81BD"/>
              </a:buClr>
              <a:buSzPts val="1600"/>
              <a:buFont typeface="Arial"/>
              <a:buChar char="•"/>
            </a:pPr>
            <a:r>
              <a:rPr lang="en-US" sz="1600" b="1" i="0" u="none" strike="noStrike" cap="none" dirty="0">
                <a:solidFill>
                  <a:srgbClr val="4F81BD"/>
                </a:solidFill>
                <a:latin typeface="Calibri"/>
                <a:ea typeface="Calibri"/>
                <a:cs typeface="Calibri"/>
                <a:sym typeface="Calibri"/>
              </a:rPr>
              <a:t>Medicare Insurance Plan</a:t>
            </a:r>
            <a:endParaRPr sz="1400" b="0" i="0" u="none" strike="noStrike" cap="none" dirty="0">
              <a:solidFill>
                <a:srgbClr val="000000"/>
              </a:solidFill>
              <a:latin typeface="Arial"/>
              <a:ea typeface="Arial"/>
              <a:cs typeface="Arial"/>
              <a:sym typeface="Arial"/>
            </a:endParaRPr>
          </a:p>
          <a:p>
            <a:pPr marL="752080" marR="0" lvl="1" indent="-198914" algn="l" rtl="0">
              <a:lnSpc>
                <a:spcPct val="100000"/>
              </a:lnSpc>
              <a:spcBef>
                <a:spcPts val="265"/>
              </a:spcBef>
              <a:spcAft>
                <a:spcPts val="0"/>
              </a:spcAft>
              <a:buClr>
                <a:srgbClr val="7F7F7F"/>
              </a:buClr>
              <a:buSzPts val="1400"/>
              <a:buFont typeface="Arial"/>
              <a:buChar char="•"/>
            </a:pPr>
            <a:r>
              <a:rPr lang="en-US" sz="1400" b="0" i="1" u="none" strike="noStrike" cap="none" dirty="0">
                <a:solidFill>
                  <a:srgbClr val="7F7F7F"/>
                </a:solidFill>
                <a:latin typeface="Calibri"/>
                <a:ea typeface="Calibri"/>
                <a:cs typeface="Calibri"/>
                <a:sym typeface="Calibri"/>
              </a:rPr>
              <a:t>This is a federal program which provides coverage for people age 65 and older and also some people under the age 65 who qualify due to disability.</a:t>
            </a:r>
            <a:endParaRPr sz="1600" b="1" i="0" u="none" strike="noStrike" cap="none" dirty="0">
              <a:solidFill>
                <a:schemeClr val="accent1"/>
              </a:solidFill>
              <a:latin typeface="Calibri"/>
              <a:ea typeface="Calibri"/>
              <a:cs typeface="Calibri"/>
              <a:sym typeface="Calibri"/>
            </a:endParaRPr>
          </a:p>
          <a:p>
            <a:pPr marL="302575" marR="0" lvl="0" indent="-198913" algn="l" rtl="0">
              <a:lnSpc>
                <a:spcPct val="100000"/>
              </a:lnSpc>
              <a:spcBef>
                <a:spcPts val="265"/>
              </a:spcBef>
              <a:spcAft>
                <a:spcPts val="0"/>
              </a:spcAft>
              <a:buClr>
                <a:schemeClr val="accent1"/>
              </a:buClr>
              <a:buSzPts val="1600"/>
              <a:buFont typeface="Arial"/>
              <a:buChar char="•"/>
            </a:pPr>
            <a:r>
              <a:rPr lang="en-US" sz="1600" b="1" i="0" u="none" strike="noStrike" cap="none" dirty="0">
                <a:solidFill>
                  <a:schemeClr val="accent1"/>
                </a:solidFill>
                <a:latin typeface="Calibri"/>
                <a:ea typeface="Calibri"/>
                <a:cs typeface="Calibri"/>
                <a:sym typeface="Calibri"/>
              </a:rPr>
              <a:t>Medicaid-Medicare Insurance Plan/ Dual Plan</a:t>
            </a:r>
            <a:endParaRPr sz="1400" b="0" i="0" u="none" strike="noStrike" cap="none" dirty="0">
              <a:solidFill>
                <a:srgbClr val="000000"/>
              </a:solidFill>
              <a:latin typeface="Arial"/>
              <a:ea typeface="Arial"/>
              <a:cs typeface="Arial"/>
              <a:sym typeface="Arial"/>
            </a:endParaRPr>
          </a:p>
          <a:p>
            <a:pPr marL="752080" marR="0" lvl="1" indent="-198914" algn="l" rtl="0">
              <a:lnSpc>
                <a:spcPct val="100000"/>
              </a:lnSpc>
              <a:spcBef>
                <a:spcPts val="265"/>
              </a:spcBef>
              <a:spcAft>
                <a:spcPts val="0"/>
              </a:spcAft>
              <a:buClr>
                <a:srgbClr val="7F7F7F"/>
              </a:buClr>
              <a:buSzPts val="1400"/>
              <a:buFont typeface="Arial"/>
              <a:buChar char="•"/>
            </a:pPr>
            <a:r>
              <a:rPr lang="en-US" sz="1400" b="0" i="1" u="none" strike="noStrike" cap="none" dirty="0">
                <a:solidFill>
                  <a:srgbClr val="7F7F7F"/>
                </a:solidFill>
                <a:latin typeface="Calibri"/>
                <a:ea typeface="Calibri"/>
                <a:cs typeface="Calibri"/>
                <a:sym typeface="Calibri"/>
              </a:rPr>
              <a:t>This is a dual insurance plan where the enrollee is covered by both Medicaid and Medicare plan. People on this plan are generally  low-income seniors, low-income nonelderly individuals with disability or seniors with high medical costs relative to their income</a:t>
            </a:r>
            <a:endParaRPr sz="1400" b="0" i="0" u="none" strike="noStrike" cap="none" dirty="0">
              <a:solidFill>
                <a:schemeClr val="accent1"/>
              </a:solidFill>
              <a:latin typeface="Calibri"/>
              <a:ea typeface="Calibri"/>
              <a:cs typeface="Calibri"/>
              <a:sym typeface="Calibri"/>
            </a:endParaRPr>
          </a:p>
          <a:p>
            <a:pPr marL="302575" marR="0" lvl="0" indent="-198913" algn="l" rtl="0">
              <a:lnSpc>
                <a:spcPct val="100000"/>
              </a:lnSpc>
              <a:spcBef>
                <a:spcPts val="265"/>
              </a:spcBef>
              <a:spcAft>
                <a:spcPts val="0"/>
              </a:spcAft>
              <a:buClr>
                <a:schemeClr val="accent1"/>
              </a:buClr>
              <a:buSzPts val="1600"/>
              <a:buFont typeface="Arial"/>
              <a:buChar char="•"/>
            </a:pPr>
            <a:r>
              <a:rPr lang="en-US" sz="1600" b="1" i="0" u="none" strike="noStrike" cap="none" dirty="0">
                <a:solidFill>
                  <a:schemeClr val="accent1"/>
                </a:solidFill>
                <a:latin typeface="Calibri"/>
                <a:ea typeface="Calibri"/>
                <a:cs typeface="Calibri"/>
                <a:sym typeface="Calibri"/>
              </a:rPr>
              <a:t>Chronic condition/disease</a:t>
            </a:r>
            <a:endParaRPr sz="1400" b="0" i="0" u="none" strike="noStrike" cap="none" dirty="0">
              <a:solidFill>
                <a:srgbClr val="000000"/>
              </a:solidFill>
              <a:latin typeface="Arial"/>
              <a:ea typeface="Arial"/>
              <a:cs typeface="Arial"/>
              <a:sym typeface="Arial"/>
            </a:endParaRPr>
          </a:p>
          <a:p>
            <a:pPr marL="752080" marR="0" lvl="1" indent="-198914" algn="l" rtl="0">
              <a:lnSpc>
                <a:spcPct val="100000"/>
              </a:lnSpc>
              <a:spcBef>
                <a:spcPts val="265"/>
              </a:spcBef>
              <a:spcAft>
                <a:spcPts val="0"/>
              </a:spcAft>
              <a:buClr>
                <a:srgbClr val="7F7F7F"/>
              </a:buClr>
              <a:buSzPts val="1400"/>
              <a:buFont typeface="Arial"/>
              <a:buChar char="•"/>
            </a:pPr>
            <a:r>
              <a:rPr lang="en-US" sz="1400" b="0" i="1" u="none" strike="noStrike" cap="none" dirty="0">
                <a:solidFill>
                  <a:srgbClr val="7F7F7F"/>
                </a:solidFill>
                <a:latin typeface="Calibri"/>
                <a:ea typeface="Calibri"/>
                <a:cs typeface="Calibri"/>
                <a:sym typeface="Calibri"/>
              </a:rPr>
              <a:t>A condition, illness or disease that is ongoing for at least 3 months</a:t>
            </a:r>
            <a:endParaRPr sz="1400" b="0" i="0" u="none" strike="noStrike" cap="none" dirty="0">
              <a:solidFill>
                <a:srgbClr val="000000"/>
              </a:solidFill>
              <a:latin typeface="Arial"/>
              <a:ea typeface="Arial"/>
              <a:cs typeface="Arial"/>
              <a:sym typeface="Arial"/>
            </a:endParaRPr>
          </a:p>
          <a:p>
            <a:pPr marL="302575" marR="0" lvl="0" indent="-198913" algn="l" rtl="0">
              <a:lnSpc>
                <a:spcPct val="100000"/>
              </a:lnSpc>
              <a:spcBef>
                <a:spcPts val="265"/>
              </a:spcBef>
              <a:spcAft>
                <a:spcPts val="0"/>
              </a:spcAft>
              <a:buClr>
                <a:srgbClr val="4F81BD"/>
              </a:buClr>
              <a:buSzPts val="1600"/>
              <a:buFont typeface="Arial"/>
              <a:buChar char="•"/>
            </a:pPr>
            <a:r>
              <a:rPr lang="en-US" sz="1600" b="1" i="0" u="none" strike="noStrike" cap="none" dirty="0">
                <a:solidFill>
                  <a:srgbClr val="4F81BD"/>
                </a:solidFill>
                <a:latin typeface="Calibri"/>
                <a:ea typeface="Calibri"/>
                <a:cs typeface="Calibri"/>
                <a:sym typeface="Calibri"/>
              </a:rPr>
              <a:t>Health Literacy</a:t>
            </a:r>
            <a:endParaRPr sz="1400" b="0" i="0" u="none" strike="noStrike" cap="none" dirty="0">
              <a:solidFill>
                <a:srgbClr val="000000"/>
              </a:solidFill>
              <a:latin typeface="Arial"/>
              <a:ea typeface="Arial"/>
              <a:cs typeface="Arial"/>
              <a:sym typeface="Arial"/>
            </a:endParaRPr>
          </a:p>
          <a:p>
            <a:pPr marL="752080" marR="0" lvl="1" indent="-198914" algn="l" rtl="0">
              <a:lnSpc>
                <a:spcPct val="100000"/>
              </a:lnSpc>
              <a:spcBef>
                <a:spcPts val="265"/>
              </a:spcBef>
              <a:spcAft>
                <a:spcPts val="0"/>
              </a:spcAft>
              <a:buClr>
                <a:srgbClr val="7F7F7F"/>
              </a:buClr>
              <a:buSzPts val="1400"/>
              <a:buFont typeface="Arial"/>
              <a:buChar char="•"/>
            </a:pPr>
            <a:r>
              <a:rPr lang="en-US" sz="1400" b="0" i="1" u="none" strike="noStrike" cap="none" dirty="0">
                <a:solidFill>
                  <a:srgbClr val="7F7F7F"/>
                </a:solidFill>
                <a:latin typeface="Calibri"/>
                <a:ea typeface="Calibri"/>
                <a:cs typeface="Calibri"/>
                <a:sym typeface="Calibri"/>
              </a:rPr>
              <a:t>The ability to obtain, process and understand basic health information to make appropriate health decisions about one’s health and medical care.</a:t>
            </a:r>
            <a:endParaRPr sz="1400" b="0" i="0" u="none" strike="noStrike" cap="none" dirty="0">
              <a:solidFill>
                <a:srgbClr val="000000"/>
              </a:solidFill>
              <a:latin typeface="Arial"/>
              <a:ea typeface="Arial"/>
              <a:cs typeface="Arial"/>
              <a:sym typeface="Arial"/>
            </a:endParaRPr>
          </a:p>
          <a:p>
            <a:pPr marL="302575" marR="0" lvl="0" indent="-198913" algn="l" rtl="0">
              <a:lnSpc>
                <a:spcPct val="100000"/>
              </a:lnSpc>
              <a:spcBef>
                <a:spcPts val="265"/>
              </a:spcBef>
              <a:spcAft>
                <a:spcPts val="0"/>
              </a:spcAft>
              <a:buClr>
                <a:srgbClr val="4F81BD"/>
              </a:buClr>
              <a:buSzPts val="1600"/>
              <a:buFont typeface="Arial"/>
              <a:buChar char="•"/>
            </a:pPr>
            <a:r>
              <a:rPr lang="en-US" sz="1600" b="1" i="0" u="none" strike="noStrike" cap="none" dirty="0">
                <a:solidFill>
                  <a:srgbClr val="4F81BD"/>
                </a:solidFill>
                <a:latin typeface="Calibri"/>
                <a:ea typeface="Calibri"/>
                <a:cs typeface="Calibri"/>
                <a:sym typeface="Calibri"/>
              </a:rPr>
              <a:t>Job security</a:t>
            </a:r>
            <a:endParaRPr sz="1400" b="0" i="0" u="none" strike="noStrike" cap="none" dirty="0">
              <a:solidFill>
                <a:srgbClr val="000000"/>
              </a:solidFill>
              <a:latin typeface="Arial"/>
              <a:ea typeface="Arial"/>
              <a:cs typeface="Arial"/>
              <a:sym typeface="Arial"/>
            </a:endParaRPr>
          </a:p>
          <a:p>
            <a:pPr marL="752080" marR="0" lvl="1" indent="-198914" algn="l" rtl="0">
              <a:lnSpc>
                <a:spcPct val="100000"/>
              </a:lnSpc>
              <a:spcBef>
                <a:spcPts val="265"/>
              </a:spcBef>
              <a:spcAft>
                <a:spcPts val="0"/>
              </a:spcAft>
              <a:buClr>
                <a:srgbClr val="7F7F7F"/>
              </a:buClr>
              <a:buSzPts val="1400"/>
              <a:buFont typeface="Arial"/>
              <a:buChar char="•"/>
            </a:pPr>
            <a:r>
              <a:rPr lang="en-US" sz="1400" b="0" i="1" u="none" strike="noStrike" cap="none" dirty="0">
                <a:solidFill>
                  <a:srgbClr val="7F7F7F"/>
                </a:solidFill>
                <a:latin typeface="Calibri"/>
                <a:ea typeface="Calibri"/>
                <a:cs typeface="Calibri"/>
                <a:sym typeface="Calibri"/>
              </a:rPr>
              <a:t>This is an assurance that an individual will keep his or her job without the risk of becoming </a:t>
            </a:r>
            <a:r>
              <a:rPr lang="en-US" sz="1400" b="0" i="1" u="none" strike="noStrike" cap="none" dirty="0" smtClean="0">
                <a:solidFill>
                  <a:srgbClr val="7F7F7F"/>
                </a:solidFill>
                <a:latin typeface="Calibri"/>
                <a:ea typeface="Calibri"/>
                <a:cs typeface="Calibri"/>
                <a:sym typeface="Calibri"/>
              </a:rPr>
              <a:t>unemployed</a:t>
            </a:r>
            <a:r>
              <a:rPr lang="en-US" i="1" dirty="0" smtClean="0">
                <a:solidFill>
                  <a:srgbClr val="7F7F7F"/>
                </a:solidFill>
                <a:latin typeface="Calibri"/>
                <a:ea typeface="Calibri"/>
                <a:cs typeface="Calibri"/>
                <a:sym typeface="Calibri"/>
              </a:rPr>
              <a:t>.</a:t>
            </a:r>
            <a:endParaRPr lang="en-US" sz="1400" b="0" i="1" u="none" strike="noStrike" cap="none" dirty="0" smtClean="0">
              <a:solidFill>
                <a:srgbClr val="7F7F7F"/>
              </a:solidFill>
              <a:latin typeface="Calibri"/>
              <a:ea typeface="Calibri"/>
              <a:cs typeface="Calibri"/>
              <a:sym typeface="Calibri"/>
            </a:endParaRPr>
          </a:p>
          <a:p>
            <a:pPr marL="302575" lvl="0" indent="-198913">
              <a:spcBef>
                <a:spcPts val="265"/>
              </a:spcBef>
              <a:buClr>
                <a:srgbClr val="4F81BD"/>
              </a:buClr>
              <a:buSzPts val="1600"/>
              <a:buFont typeface="Arial"/>
              <a:buChar char="•"/>
            </a:pPr>
            <a:r>
              <a:rPr lang="en-US" sz="1600" b="1" dirty="0" smtClean="0">
                <a:solidFill>
                  <a:srgbClr val="4F81BD"/>
                </a:solidFill>
                <a:latin typeface="Calibri"/>
                <a:ea typeface="Calibri"/>
                <a:cs typeface="Calibri"/>
                <a:sym typeface="Calibri"/>
              </a:rPr>
              <a:t>Food Security</a:t>
            </a:r>
            <a:endParaRPr lang="en-US" dirty="0"/>
          </a:p>
          <a:p>
            <a:pPr marL="752080" lvl="1" indent="-198914">
              <a:spcBef>
                <a:spcPts val="265"/>
              </a:spcBef>
              <a:buClr>
                <a:srgbClr val="7F7F7F"/>
              </a:buClr>
              <a:buSzPts val="1400"/>
              <a:buFont typeface="Arial"/>
              <a:buChar char="•"/>
            </a:pPr>
            <a:r>
              <a:rPr lang="en-US" i="1" dirty="0" smtClean="0">
                <a:solidFill>
                  <a:srgbClr val="7F7F7F"/>
                </a:solidFill>
                <a:latin typeface="Calibri"/>
                <a:ea typeface="Calibri"/>
                <a:cs typeface="Calibri"/>
                <a:sym typeface="Calibri"/>
              </a:rPr>
              <a:t>Access to enough food for an active and healthy life</a:t>
            </a:r>
            <a:endParaRPr lang="en-US" i="1" dirty="0">
              <a:solidFill>
                <a:srgbClr val="7F7F7F"/>
              </a:solidFill>
              <a:latin typeface="Calibri"/>
              <a:ea typeface="Calibri"/>
              <a:cs typeface="Calibri"/>
              <a:sym typeface="Calibri"/>
            </a:endParaRPr>
          </a:p>
          <a:p>
            <a:pPr marL="302575" lvl="0" indent="-198913">
              <a:spcBef>
                <a:spcPts val="265"/>
              </a:spcBef>
              <a:buClr>
                <a:srgbClr val="4F81BD"/>
              </a:buClr>
              <a:buSzPts val="1600"/>
              <a:buFont typeface="Arial"/>
              <a:buChar char="•"/>
            </a:pPr>
            <a:r>
              <a:rPr lang="en-US" sz="1600" b="1" dirty="0" smtClean="0">
                <a:solidFill>
                  <a:srgbClr val="4F81BD"/>
                </a:solidFill>
                <a:latin typeface="Calibri"/>
                <a:ea typeface="Calibri"/>
                <a:cs typeface="Calibri"/>
                <a:sym typeface="Calibri"/>
              </a:rPr>
              <a:t>COPD: Chronic Obstructive Pulmonary Disease</a:t>
            </a:r>
            <a:endParaRPr lang="en-US" dirty="0"/>
          </a:p>
          <a:p>
            <a:pPr marL="553166" marR="0" lvl="1" algn="l" rtl="0">
              <a:lnSpc>
                <a:spcPct val="100000"/>
              </a:lnSpc>
              <a:spcBef>
                <a:spcPts val="265"/>
              </a:spcBef>
              <a:spcAft>
                <a:spcPts val="0"/>
              </a:spcAft>
              <a:buClr>
                <a:srgbClr val="7F7F7F"/>
              </a:buClr>
              <a:buSzPts val="1400"/>
            </a:pPr>
            <a:endParaRPr lang="en-US" i="1" dirty="0">
              <a:solidFill>
                <a:srgbClr val="7F7F7F"/>
              </a:solidFill>
              <a:latin typeface="Calibri"/>
              <a:ea typeface="Calibri"/>
              <a:cs typeface="Calibri"/>
              <a:sym typeface="Calibri"/>
            </a:endParaRPr>
          </a:p>
        </p:txBody>
      </p:sp>
      <p:sp>
        <p:nvSpPr>
          <p:cNvPr id="265" name="Google Shape;265;p4"/>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dirty="0" smtClean="0">
                <a:solidFill>
                  <a:srgbClr val="7F7F7F"/>
                </a:solidFill>
                <a:latin typeface="Calibri"/>
                <a:ea typeface="Calibri"/>
                <a:cs typeface="Calibri"/>
                <a:sym typeface="Calibri"/>
              </a:rPr>
              <a:t>Terminologies &amp; Abbreviation</a:t>
            </a:r>
            <a:endParaRPr sz="1400" b="0" i="0" u="none" strike="noStrike" cap="none" dirty="0">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78"/>
          <p:cNvSpPr txBox="1">
            <a:spLocks noGrp="1"/>
          </p:cNvSpPr>
          <p:nvPr>
            <p:ph type="ctrTitle"/>
          </p:nvPr>
        </p:nvSpPr>
        <p:spPr>
          <a:xfrm>
            <a:off x="32331" y="499658"/>
            <a:ext cx="9665469" cy="568566"/>
          </a:xfrm>
          <a:prstGeom prst="rect">
            <a:avLst/>
          </a:prstGeom>
          <a:noFill/>
          <a:ln>
            <a:noFill/>
          </a:ln>
        </p:spPr>
        <p:txBody>
          <a:bodyPr spcFirstLastPara="1" wrap="square" lIns="305625" tIns="0" rIns="0" bIns="0" anchor="t" anchorCtr="0">
            <a:normAutofit/>
          </a:bodyPr>
          <a:lstStyle/>
          <a:p>
            <a:pPr marL="0" lvl="0" indent="0" algn="l" rtl="0">
              <a:lnSpc>
                <a:spcPct val="100000"/>
              </a:lnSpc>
              <a:spcBef>
                <a:spcPts val="976"/>
              </a:spcBef>
              <a:spcAft>
                <a:spcPts val="0"/>
              </a:spcAft>
              <a:buSzPts val="3600"/>
              <a:buNone/>
            </a:pPr>
            <a:r>
              <a:rPr lang="en-US" sz="2790" dirty="0" smtClean="0"/>
              <a:t>Appendix2</a:t>
            </a:r>
            <a:endParaRPr dirty="0"/>
          </a:p>
        </p:txBody>
      </p:sp>
      <p:pic>
        <p:nvPicPr>
          <p:cNvPr id="1081" name="Google Shape;1081;p78"/>
          <p:cNvPicPr preferRelativeResize="0"/>
          <p:nvPr/>
        </p:nvPicPr>
        <p:blipFill rotWithShape="1">
          <a:blip r:embed="rId3">
            <a:alphaModFix/>
          </a:blip>
          <a:srcRect/>
          <a:stretch/>
        </p:blipFill>
        <p:spPr>
          <a:xfrm>
            <a:off x="190500" y="1068224"/>
            <a:ext cx="5467350" cy="1203171"/>
          </a:xfrm>
          <a:prstGeom prst="rect">
            <a:avLst/>
          </a:prstGeom>
          <a:noFill/>
          <a:ln>
            <a:noFill/>
          </a:ln>
        </p:spPr>
      </p:pic>
      <p:pic>
        <p:nvPicPr>
          <p:cNvPr id="1082" name="Google Shape;1082;p78"/>
          <p:cNvPicPr preferRelativeResize="0"/>
          <p:nvPr/>
        </p:nvPicPr>
        <p:blipFill rotWithShape="1">
          <a:blip r:embed="rId4">
            <a:alphaModFix/>
          </a:blip>
          <a:srcRect/>
          <a:stretch/>
        </p:blipFill>
        <p:spPr>
          <a:xfrm>
            <a:off x="123825" y="2581275"/>
            <a:ext cx="8048625" cy="1527477"/>
          </a:xfrm>
          <a:prstGeom prst="rect">
            <a:avLst/>
          </a:prstGeom>
          <a:noFill/>
          <a:ln>
            <a:noFill/>
          </a:ln>
        </p:spPr>
      </p:pic>
      <p:sp>
        <p:nvSpPr>
          <p:cNvPr id="1083" name="Google Shape;1083;p78"/>
          <p:cNvSpPr/>
          <p:nvPr/>
        </p:nvSpPr>
        <p:spPr>
          <a:xfrm>
            <a:off x="4865065" y="3495674"/>
            <a:ext cx="440360" cy="200025"/>
          </a:xfrm>
          <a:prstGeom prst="ellipse">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4" name="Google Shape;1084;p78"/>
          <p:cNvSpPr/>
          <p:nvPr/>
        </p:nvSpPr>
        <p:spPr>
          <a:xfrm>
            <a:off x="3476625" y="1636791"/>
            <a:ext cx="466725" cy="515860"/>
          </a:xfrm>
          <a:prstGeom prst="ellipse">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85" name="Google Shape;1085;p78"/>
          <p:cNvPicPr preferRelativeResize="0"/>
          <p:nvPr/>
        </p:nvPicPr>
        <p:blipFill rotWithShape="1">
          <a:blip r:embed="rId5">
            <a:alphaModFix/>
          </a:blip>
          <a:srcRect/>
          <a:stretch/>
        </p:blipFill>
        <p:spPr>
          <a:xfrm>
            <a:off x="280988" y="4161992"/>
            <a:ext cx="4148138" cy="2919622"/>
          </a:xfrm>
          <a:prstGeom prst="rect">
            <a:avLst/>
          </a:prstGeom>
          <a:noFill/>
          <a:ln>
            <a:noFill/>
          </a:ln>
        </p:spPr>
      </p:pic>
    </p:spTree>
    <p:extLst>
      <p:ext uri="{BB962C8B-B14F-4D97-AF65-F5344CB8AC3E}">
        <p14:creationId xmlns:p14="http://schemas.microsoft.com/office/powerpoint/2010/main" val="3310969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79"/>
          <p:cNvSpPr txBox="1">
            <a:spLocks noGrp="1"/>
          </p:cNvSpPr>
          <p:nvPr>
            <p:ph type="ctrTitle"/>
          </p:nvPr>
        </p:nvSpPr>
        <p:spPr>
          <a:xfrm>
            <a:off x="32331" y="499658"/>
            <a:ext cx="9665469" cy="568566"/>
          </a:xfrm>
          <a:prstGeom prst="rect">
            <a:avLst/>
          </a:prstGeom>
          <a:noFill/>
          <a:ln>
            <a:noFill/>
          </a:ln>
        </p:spPr>
        <p:txBody>
          <a:bodyPr spcFirstLastPara="1" wrap="square" lIns="305625" tIns="0" rIns="0" bIns="0" anchor="t" anchorCtr="0">
            <a:normAutofit/>
          </a:bodyPr>
          <a:lstStyle/>
          <a:p>
            <a:pPr marL="0" lvl="0" indent="0" algn="l" rtl="0">
              <a:lnSpc>
                <a:spcPct val="100000"/>
              </a:lnSpc>
              <a:spcBef>
                <a:spcPts val="976"/>
              </a:spcBef>
              <a:spcAft>
                <a:spcPts val="0"/>
              </a:spcAft>
              <a:buSzPts val="3600"/>
              <a:buNone/>
            </a:pPr>
            <a:r>
              <a:rPr lang="en-US" sz="2790" dirty="0" smtClean="0"/>
              <a:t>Appendix3</a:t>
            </a:r>
            <a:endParaRPr dirty="0"/>
          </a:p>
        </p:txBody>
      </p:sp>
      <p:pic>
        <p:nvPicPr>
          <p:cNvPr id="1091" name="Google Shape;1091;p79"/>
          <p:cNvPicPr preferRelativeResize="0"/>
          <p:nvPr/>
        </p:nvPicPr>
        <p:blipFill rotWithShape="1">
          <a:blip r:embed="rId3">
            <a:alphaModFix/>
          </a:blip>
          <a:srcRect/>
          <a:stretch/>
        </p:blipFill>
        <p:spPr>
          <a:xfrm>
            <a:off x="132341" y="1228724"/>
            <a:ext cx="9669555" cy="5705475"/>
          </a:xfrm>
          <a:prstGeom prst="rect">
            <a:avLst/>
          </a:prstGeom>
          <a:noFill/>
          <a:ln>
            <a:noFill/>
          </a:ln>
        </p:spPr>
      </p:pic>
      <p:sp>
        <p:nvSpPr>
          <p:cNvPr id="1092" name="Google Shape;1092;p79"/>
          <p:cNvSpPr/>
          <p:nvPr/>
        </p:nvSpPr>
        <p:spPr>
          <a:xfrm>
            <a:off x="5981697" y="2322430"/>
            <a:ext cx="447675" cy="238125"/>
          </a:xfrm>
          <a:prstGeom prst="ellipse">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3" name="Google Shape;1093;p79"/>
          <p:cNvSpPr/>
          <p:nvPr/>
        </p:nvSpPr>
        <p:spPr>
          <a:xfrm>
            <a:off x="5981696" y="4600575"/>
            <a:ext cx="447675" cy="200025"/>
          </a:xfrm>
          <a:prstGeom prst="ellipse">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4" name="Google Shape;1094;p79"/>
          <p:cNvSpPr/>
          <p:nvPr/>
        </p:nvSpPr>
        <p:spPr>
          <a:xfrm>
            <a:off x="5981700" y="5238750"/>
            <a:ext cx="447675" cy="191925"/>
          </a:xfrm>
          <a:prstGeom prst="ellipse">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5" name="Google Shape;1095;p79"/>
          <p:cNvSpPr/>
          <p:nvPr/>
        </p:nvSpPr>
        <p:spPr>
          <a:xfrm>
            <a:off x="5981698" y="5591175"/>
            <a:ext cx="447675" cy="219075"/>
          </a:xfrm>
          <a:prstGeom prst="ellipse">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6" name="Google Shape;1096;p79"/>
          <p:cNvSpPr txBox="1"/>
          <p:nvPr/>
        </p:nvSpPr>
        <p:spPr>
          <a:xfrm>
            <a:off x="238125" y="6934199"/>
            <a:ext cx="5105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Values in the </a:t>
            </a:r>
            <a:r>
              <a:rPr lang="en-US" sz="900" b="0" i="0" u="none" strike="noStrike" cap="none">
                <a:solidFill>
                  <a:srgbClr val="F4F3EC"/>
                </a:solidFill>
                <a:latin typeface="Arial"/>
                <a:ea typeface="Arial"/>
                <a:cs typeface="Arial"/>
                <a:sym typeface="Arial"/>
              </a:rPr>
              <a:t>blue oval </a:t>
            </a:r>
            <a:r>
              <a:rPr lang="en-US" sz="900" b="0" i="0" u="none" strike="noStrike" cap="none">
                <a:solidFill>
                  <a:srgbClr val="000000"/>
                </a:solidFill>
                <a:latin typeface="Arial"/>
                <a:ea typeface="Arial"/>
                <a:cs typeface="Arial"/>
                <a:sym typeface="Arial"/>
              </a:rPr>
              <a:t>shape indicates variables that are significant and indicates that there are differences in the needs for the significant variable between diagnosed and non diagnosed respondents</a:t>
            </a:r>
            <a:endParaRPr/>
          </a:p>
        </p:txBody>
      </p:sp>
    </p:spTree>
    <p:extLst>
      <p:ext uri="{BB962C8B-B14F-4D97-AF65-F5344CB8AC3E}">
        <p14:creationId xmlns:p14="http://schemas.microsoft.com/office/powerpoint/2010/main" val="8732676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80"/>
          <p:cNvSpPr txBox="1">
            <a:spLocks noGrp="1"/>
          </p:cNvSpPr>
          <p:nvPr>
            <p:ph type="ctrTitle"/>
          </p:nvPr>
        </p:nvSpPr>
        <p:spPr>
          <a:xfrm>
            <a:off x="32331" y="499658"/>
            <a:ext cx="9665469" cy="568566"/>
          </a:xfrm>
          <a:prstGeom prst="rect">
            <a:avLst/>
          </a:prstGeom>
          <a:noFill/>
          <a:ln>
            <a:noFill/>
          </a:ln>
        </p:spPr>
        <p:txBody>
          <a:bodyPr spcFirstLastPara="1" wrap="square" lIns="305625" tIns="0" rIns="0" bIns="0" anchor="t" anchorCtr="0">
            <a:normAutofit/>
          </a:bodyPr>
          <a:lstStyle/>
          <a:p>
            <a:pPr marL="0" lvl="0" indent="0" algn="l" rtl="0">
              <a:lnSpc>
                <a:spcPct val="100000"/>
              </a:lnSpc>
              <a:spcBef>
                <a:spcPts val="976"/>
              </a:spcBef>
              <a:spcAft>
                <a:spcPts val="0"/>
              </a:spcAft>
              <a:buSzPts val="3600"/>
              <a:buNone/>
            </a:pPr>
            <a:r>
              <a:rPr lang="en-US" sz="2790" dirty="0" smtClean="0"/>
              <a:t>Appendix4</a:t>
            </a:r>
            <a:endParaRPr dirty="0"/>
          </a:p>
        </p:txBody>
      </p:sp>
      <p:pic>
        <p:nvPicPr>
          <p:cNvPr id="1102" name="Google Shape;1102;p80"/>
          <p:cNvPicPr preferRelativeResize="0"/>
          <p:nvPr/>
        </p:nvPicPr>
        <p:blipFill rotWithShape="1">
          <a:blip r:embed="rId3">
            <a:alphaModFix/>
          </a:blip>
          <a:srcRect/>
          <a:stretch/>
        </p:blipFill>
        <p:spPr>
          <a:xfrm>
            <a:off x="238125" y="1068224"/>
            <a:ext cx="4467225" cy="2266950"/>
          </a:xfrm>
          <a:prstGeom prst="rect">
            <a:avLst/>
          </a:prstGeom>
          <a:noFill/>
          <a:ln>
            <a:noFill/>
          </a:ln>
        </p:spPr>
      </p:pic>
      <p:pic>
        <p:nvPicPr>
          <p:cNvPr id="1103" name="Google Shape;1103;p80"/>
          <p:cNvPicPr preferRelativeResize="0"/>
          <p:nvPr/>
        </p:nvPicPr>
        <p:blipFill rotWithShape="1">
          <a:blip r:embed="rId4">
            <a:alphaModFix/>
          </a:blip>
          <a:srcRect/>
          <a:stretch/>
        </p:blipFill>
        <p:spPr>
          <a:xfrm>
            <a:off x="5556291" y="1110349"/>
            <a:ext cx="3181350" cy="1219200"/>
          </a:xfrm>
          <a:prstGeom prst="rect">
            <a:avLst/>
          </a:prstGeom>
          <a:noFill/>
          <a:ln>
            <a:noFill/>
          </a:ln>
        </p:spPr>
      </p:pic>
      <p:pic>
        <p:nvPicPr>
          <p:cNvPr id="1104" name="Google Shape;1104;p80"/>
          <p:cNvPicPr preferRelativeResize="0"/>
          <p:nvPr/>
        </p:nvPicPr>
        <p:blipFill rotWithShape="1">
          <a:blip r:embed="rId5">
            <a:alphaModFix/>
          </a:blip>
          <a:srcRect/>
          <a:stretch/>
        </p:blipFill>
        <p:spPr>
          <a:xfrm>
            <a:off x="5413416" y="2543886"/>
            <a:ext cx="3324225" cy="1457325"/>
          </a:xfrm>
          <a:prstGeom prst="rect">
            <a:avLst/>
          </a:prstGeom>
          <a:noFill/>
          <a:ln>
            <a:noFill/>
          </a:ln>
        </p:spPr>
      </p:pic>
      <p:pic>
        <p:nvPicPr>
          <p:cNvPr id="1105" name="Google Shape;1105;p80"/>
          <p:cNvPicPr preferRelativeResize="0"/>
          <p:nvPr/>
        </p:nvPicPr>
        <p:blipFill rotWithShape="1">
          <a:blip r:embed="rId6">
            <a:alphaModFix/>
          </a:blip>
          <a:srcRect/>
          <a:stretch/>
        </p:blipFill>
        <p:spPr>
          <a:xfrm>
            <a:off x="852316" y="3360802"/>
            <a:ext cx="2628900" cy="800100"/>
          </a:xfrm>
          <a:prstGeom prst="rect">
            <a:avLst/>
          </a:prstGeom>
          <a:noFill/>
          <a:ln>
            <a:noFill/>
          </a:ln>
        </p:spPr>
      </p:pic>
      <p:pic>
        <p:nvPicPr>
          <p:cNvPr id="1106" name="Google Shape;1106;p80"/>
          <p:cNvPicPr preferRelativeResize="0"/>
          <p:nvPr/>
        </p:nvPicPr>
        <p:blipFill rotWithShape="1">
          <a:blip r:embed="rId7">
            <a:alphaModFix/>
          </a:blip>
          <a:srcRect/>
          <a:stretch/>
        </p:blipFill>
        <p:spPr>
          <a:xfrm>
            <a:off x="983334" y="4314824"/>
            <a:ext cx="5762625" cy="2619375"/>
          </a:xfrm>
          <a:prstGeom prst="rect">
            <a:avLst/>
          </a:prstGeom>
          <a:noFill/>
          <a:ln>
            <a:noFill/>
          </a:ln>
        </p:spPr>
      </p:pic>
    </p:spTree>
    <p:extLst>
      <p:ext uri="{BB962C8B-B14F-4D97-AF65-F5344CB8AC3E}">
        <p14:creationId xmlns:p14="http://schemas.microsoft.com/office/powerpoint/2010/main" val="14504461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81"/>
          <p:cNvSpPr txBox="1">
            <a:spLocks noGrp="1"/>
          </p:cNvSpPr>
          <p:nvPr>
            <p:ph type="ctrTitle"/>
          </p:nvPr>
        </p:nvSpPr>
        <p:spPr>
          <a:xfrm>
            <a:off x="32331" y="499658"/>
            <a:ext cx="9665469" cy="568566"/>
          </a:xfrm>
          <a:prstGeom prst="rect">
            <a:avLst/>
          </a:prstGeom>
          <a:noFill/>
          <a:ln>
            <a:noFill/>
          </a:ln>
        </p:spPr>
        <p:txBody>
          <a:bodyPr spcFirstLastPara="1" wrap="square" lIns="305625" tIns="0" rIns="0" bIns="0" anchor="t" anchorCtr="0">
            <a:normAutofit/>
          </a:bodyPr>
          <a:lstStyle/>
          <a:p>
            <a:pPr marL="0" lvl="0" indent="0" algn="l" rtl="0">
              <a:lnSpc>
                <a:spcPct val="100000"/>
              </a:lnSpc>
              <a:spcBef>
                <a:spcPts val="976"/>
              </a:spcBef>
              <a:spcAft>
                <a:spcPts val="0"/>
              </a:spcAft>
              <a:buSzPts val="3600"/>
              <a:buNone/>
            </a:pPr>
            <a:r>
              <a:rPr lang="en-US" sz="2790" dirty="0" smtClean="0"/>
              <a:t>Appendix5</a:t>
            </a:r>
            <a:endParaRPr dirty="0"/>
          </a:p>
        </p:txBody>
      </p:sp>
      <p:pic>
        <p:nvPicPr>
          <p:cNvPr id="1112" name="Google Shape;1112;p81"/>
          <p:cNvPicPr preferRelativeResize="0"/>
          <p:nvPr/>
        </p:nvPicPr>
        <p:blipFill rotWithShape="1">
          <a:blip r:embed="rId3">
            <a:alphaModFix/>
          </a:blip>
          <a:srcRect/>
          <a:stretch/>
        </p:blipFill>
        <p:spPr>
          <a:xfrm>
            <a:off x="1477504" y="1307478"/>
            <a:ext cx="5972175" cy="4667250"/>
          </a:xfrm>
          <a:prstGeom prst="rect">
            <a:avLst/>
          </a:prstGeom>
          <a:noFill/>
          <a:ln>
            <a:noFill/>
          </a:ln>
        </p:spPr>
      </p:pic>
    </p:spTree>
    <p:extLst>
      <p:ext uri="{BB962C8B-B14F-4D97-AF65-F5344CB8AC3E}">
        <p14:creationId xmlns:p14="http://schemas.microsoft.com/office/powerpoint/2010/main" val="23947928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g7a81bb745a_0_10"/>
          <p:cNvSpPr txBox="1">
            <a:spLocks noGrp="1"/>
          </p:cNvSpPr>
          <p:nvPr>
            <p:ph type="ctrTitle"/>
          </p:nvPr>
        </p:nvSpPr>
        <p:spPr>
          <a:xfrm>
            <a:off x="32331" y="499658"/>
            <a:ext cx="9665400" cy="568500"/>
          </a:xfrm>
          <a:prstGeom prst="rect">
            <a:avLst/>
          </a:prstGeom>
          <a:noFill/>
          <a:ln>
            <a:noFill/>
          </a:ln>
        </p:spPr>
        <p:txBody>
          <a:bodyPr spcFirstLastPara="1" wrap="square" lIns="305625" tIns="0" rIns="0" bIns="0" anchor="t" anchorCtr="0">
            <a:noAutofit/>
          </a:bodyPr>
          <a:lstStyle/>
          <a:p>
            <a:pPr marL="0" lvl="0" indent="0" algn="l" rtl="0">
              <a:lnSpc>
                <a:spcPct val="100000"/>
              </a:lnSpc>
              <a:spcBef>
                <a:spcPts val="977"/>
              </a:spcBef>
              <a:spcAft>
                <a:spcPts val="0"/>
              </a:spcAft>
              <a:buSzPts val="3600"/>
              <a:buNone/>
            </a:pPr>
            <a:r>
              <a:rPr lang="en-US" sz="2790" dirty="0" smtClean="0"/>
              <a:t>Appendix6</a:t>
            </a:r>
            <a:endParaRPr dirty="0"/>
          </a:p>
        </p:txBody>
      </p:sp>
      <p:pic>
        <p:nvPicPr>
          <p:cNvPr id="1126" name="Google Shape;1126;g7a81bb745a_0_10"/>
          <p:cNvPicPr preferRelativeResize="0"/>
          <p:nvPr/>
        </p:nvPicPr>
        <p:blipFill rotWithShape="1">
          <a:blip r:embed="rId3">
            <a:alphaModFix/>
          </a:blip>
          <a:srcRect/>
          <a:stretch/>
        </p:blipFill>
        <p:spPr>
          <a:xfrm>
            <a:off x="286022" y="1431499"/>
            <a:ext cx="9300600" cy="5487775"/>
          </a:xfrm>
          <a:prstGeom prst="rect">
            <a:avLst/>
          </a:prstGeom>
          <a:noFill/>
          <a:ln>
            <a:noFill/>
          </a:ln>
        </p:spPr>
      </p:pic>
      <p:sp>
        <p:nvSpPr>
          <p:cNvPr id="1128" name="Google Shape;1128;g7a81bb745a_0_10"/>
          <p:cNvSpPr txBox="1"/>
          <p:nvPr/>
        </p:nvSpPr>
        <p:spPr>
          <a:xfrm>
            <a:off x="669302" y="6985262"/>
            <a:ext cx="5025819"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2551453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g7a81bb745a_0_10"/>
          <p:cNvSpPr txBox="1">
            <a:spLocks noGrp="1"/>
          </p:cNvSpPr>
          <p:nvPr>
            <p:ph type="ctrTitle"/>
          </p:nvPr>
        </p:nvSpPr>
        <p:spPr>
          <a:xfrm>
            <a:off x="32331" y="499658"/>
            <a:ext cx="9665400" cy="568500"/>
          </a:xfrm>
          <a:prstGeom prst="rect">
            <a:avLst/>
          </a:prstGeom>
          <a:noFill/>
          <a:ln>
            <a:noFill/>
          </a:ln>
        </p:spPr>
        <p:txBody>
          <a:bodyPr spcFirstLastPara="1" wrap="square" lIns="305625" tIns="0" rIns="0" bIns="0" anchor="t" anchorCtr="0">
            <a:noAutofit/>
          </a:bodyPr>
          <a:lstStyle/>
          <a:p>
            <a:pPr marL="0" lvl="0" indent="0" algn="l" rtl="0">
              <a:lnSpc>
                <a:spcPct val="100000"/>
              </a:lnSpc>
              <a:spcBef>
                <a:spcPts val="977"/>
              </a:spcBef>
              <a:spcAft>
                <a:spcPts val="0"/>
              </a:spcAft>
              <a:buSzPts val="3600"/>
              <a:buNone/>
            </a:pPr>
            <a:r>
              <a:rPr lang="en-US" sz="2790" dirty="0" smtClean="0"/>
              <a:t>Appendix7</a:t>
            </a:r>
            <a:endParaRPr dirty="0"/>
          </a:p>
        </p:txBody>
      </p:sp>
      <p:pic>
        <p:nvPicPr>
          <p:cNvPr id="3" name="Picture 2"/>
          <p:cNvPicPr>
            <a:picLocks noChangeAspect="1"/>
          </p:cNvPicPr>
          <p:nvPr/>
        </p:nvPicPr>
        <p:blipFill>
          <a:blip r:embed="rId3"/>
          <a:stretch>
            <a:fillRect/>
          </a:stretch>
        </p:blipFill>
        <p:spPr>
          <a:xfrm>
            <a:off x="331372" y="1302649"/>
            <a:ext cx="1924810" cy="1188241"/>
          </a:xfrm>
          <a:prstGeom prst="rect">
            <a:avLst/>
          </a:prstGeom>
        </p:spPr>
      </p:pic>
      <p:pic>
        <p:nvPicPr>
          <p:cNvPr id="4" name="Picture 3"/>
          <p:cNvPicPr>
            <a:picLocks noChangeAspect="1"/>
          </p:cNvPicPr>
          <p:nvPr/>
        </p:nvPicPr>
        <p:blipFill>
          <a:blip r:embed="rId4"/>
          <a:stretch>
            <a:fillRect/>
          </a:stretch>
        </p:blipFill>
        <p:spPr>
          <a:xfrm>
            <a:off x="2699088" y="1289953"/>
            <a:ext cx="1945377" cy="1200937"/>
          </a:xfrm>
          <a:prstGeom prst="rect">
            <a:avLst/>
          </a:prstGeom>
        </p:spPr>
      </p:pic>
      <p:pic>
        <p:nvPicPr>
          <p:cNvPr id="5" name="Picture 4"/>
          <p:cNvPicPr>
            <a:picLocks noChangeAspect="1"/>
          </p:cNvPicPr>
          <p:nvPr/>
        </p:nvPicPr>
        <p:blipFill>
          <a:blip r:embed="rId5"/>
          <a:stretch>
            <a:fillRect/>
          </a:stretch>
        </p:blipFill>
        <p:spPr>
          <a:xfrm>
            <a:off x="5087371" y="1170683"/>
            <a:ext cx="4610359" cy="1805401"/>
          </a:xfrm>
          <a:prstGeom prst="rect">
            <a:avLst/>
          </a:prstGeom>
        </p:spPr>
      </p:pic>
      <p:pic>
        <p:nvPicPr>
          <p:cNvPr id="6" name="Picture 5"/>
          <p:cNvPicPr>
            <a:picLocks noChangeAspect="1"/>
          </p:cNvPicPr>
          <p:nvPr/>
        </p:nvPicPr>
        <p:blipFill>
          <a:blip r:embed="rId6"/>
          <a:stretch>
            <a:fillRect/>
          </a:stretch>
        </p:blipFill>
        <p:spPr>
          <a:xfrm>
            <a:off x="216590" y="3167766"/>
            <a:ext cx="1512818" cy="1181130"/>
          </a:xfrm>
          <a:prstGeom prst="rect">
            <a:avLst/>
          </a:prstGeom>
        </p:spPr>
      </p:pic>
      <p:pic>
        <p:nvPicPr>
          <p:cNvPr id="7" name="Picture 6"/>
          <p:cNvPicPr>
            <a:picLocks noChangeAspect="1"/>
          </p:cNvPicPr>
          <p:nvPr/>
        </p:nvPicPr>
        <p:blipFill>
          <a:blip r:embed="rId7"/>
          <a:stretch>
            <a:fillRect/>
          </a:stretch>
        </p:blipFill>
        <p:spPr>
          <a:xfrm>
            <a:off x="2256181" y="2951080"/>
            <a:ext cx="4194315" cy="2475334"/>
          </a:xfrm>
          <a:prstGeom prst="rect">
            <a:avLst/>
          </a:prstGeom>
        </p:spPr>
      </p:pic>
      <p:pic>
        <p:nvPicPr>
          <p:cNvPr id="8" name="Picture 7"/>
          <p:cNvPicPr>
            <a:picLocks noChangeAspect="1"/>
          </p:cNvPicPr>
          <p:nvPr/>
        </p:nvPicPr>
        <p:blipFill>
          <a:blip r:embed="rId8"/>
          <a:stretch>
            <a:fillRect/>
          </a:stretch>
        </p:blipFill>
        <p:spPr>
          <a:xfrm>
            <a:off x="295584" y="5793175"/>
            <a:ext cx="3921195" cy="961545"/>
          </a:xfrm>
          <a:prstGeom prst="rect">
            <a:avLst/>
          </a:prstGeom>
        </p:spPr>
      </p:pic>
      <p:pic>
        <p:nvPicPr>
          <p:cNvPr id="9" name="Picture 8"/>
          <p:cNvPicPr>
            <a:picLocks noChangeAspect="1"/>
          </p:cNvPicPr>
          <p:nvPr/>
        </p:nvPicPr>
        <p:blipFill>
          <a:blip r:embed="rId9"/>
          <a:stretch>
            <a:fillRect/>
          </a:stretch>
        </p:blipFill>
        <p:spPr>
          <a:xfrm>
            <a:off x="4794283" y="5375537"/>
            <a:ext cx="3952875" cy="1609725"/>
          </a:xfrm>
          <a:prstGeom prst="rect">
            <a:avLst/>
          </a:prstGeom>
        </p:spPr>
      </p:pic>
      <p:sp>
        <p:nvSpPr>
          <p:cNvPr id="10" name="Oval 9"/>
          <p:cNvSpPr/>
          <p:nvPr/>
        </p:nvSpPr>
        <p:spPr>
          <a:xfrm>
            <a:off x="6897757" y="6180399"/>
            <a:ext cx="1222513" cy="3396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6628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g7a81bb745a_0_10"/>
          <p:cNvSpPr txBox="1">
            <a:spLocks noGrp="1"/>
          </p:cNvSpPr>
          <p:nvPr>
            <p:ph type="ctrTitle"/>
          </p:nvPr>
        </p:nvSpPr>
        <p:spPr>
          <a:xfrm>
            <a:off x="32331" y="499658"/>
            <a:ext cx="9665400" cy="568500"/>
          </a:xfrm>
          <a:prstGeom prst="rect">
            <a:avLst/>
          </a:prstGeom>
          <a:noFill/>
          <a:ln>
            <a:noFill/>
          </a:ln>
        </p:spPr>
        <p:txBody>
          <a:bodyPr spcFirstLastPara="1" wrap="square" lIns="305625" tIns="0" rIns="0" bIns="0" anchor="t" anchorCtr="0">
            <a:noAutofit/>
          </a:bodyPr>
          <a:lstStyle/>
          <a:p>
            <a:pPr marL="0" lvl="0" indent="0" algn="l" rtl="0">
              <a:lnSpc>
                <a:spcPct val="100000"/>
              </a:lnSpc>
              <a:spcBef>
                <a:spcPts val="977"/>
              </a:spcBef>
              <a:spcAft>
                <a:spcPts val="0"/>
              </a:spcAft>
              <a:buSzPts val="3600"/>
              <a:buNone/>
            </a:pPr>
            <a:r>
              <a:rPr lang="en-US" sz="2790" dirty="0" smtClean="0"/>
              <a:t>Citations</a:t>
            </a:r>
            <a:endParaRPr dirty="0"/>
          </a:p>
        </p:txBody>
      </p:sp>
      <p:sp>
        <p:nvSpPr>
          <p:cNvPr id="2" name="Rectangle 1"/>
          <p:cNvSpPr/>
          <p:nvPr/>
        </p:nvSpPr>
        <p:spPr>
          <a:xfrm>
            <a:off x="418700" y="1068158"/>
            <a:ext cx="8892662" cy="6863417"/>
          </a:xfrm>
          <a:prstGeom prst="rect">
            <a:avLst/>
          </a:prstGeom>
        </p:spPr>
        <p:txBody>
          <a:bodyPr wrap="square">
            <a:spAutoFit/>
          </a:bodyPr>
          <a:lstStyle/>
          <a:p>
            <a:pPr marL="457200" indent="-457200">
              <a:buAutoNum type="arabicPeriod"/>
            </a:pPr>
            <a:r>
              <a:rPr lang="en-US" sz="2000" dirty="0" smtClean="0">
                <a:solidFill>
                  <a:srgbClr val="201F1E"/>
                </a:solidFill>
                <a:latin typeface="Calibri" panose="020F0502020204030204" pitchFamily="34" charset="0"/>
                <a:hlinkClick r:id="rId3"/>
              </a:rPr>
              <a:t>https</a:t>
            </a:r>
            <a:r>
              <a:rPr lang="en-US" sz="2000" dirty="0">
                <a:solidFill>
                  <a:srgbClr val="201F1E"/>
                </a:solidFill>
                <a:latin typeface="Calibri" panose="020F0502020204030204" pitchFamily="34" charset="0"/>
                <a:hlinkClick r:id="rId3"/>
              </a:rPr>
              <a:t>://www.ncbi.nlm.nih.gov/pmc/articles/PMC2806885</a:t>
            </a:r>
            <a:r>
              <a:rPr lang="en-US" sz="2000" dirty="0" smtClean="0">
                <a:solidFill>
                  <a:srgbClr val="201F1E"/>
                </a:solidFill>
                <a:latin typeface="Calibri" panose="020F0502020204030204" pitchFamily="34" charset="0"/>
                <a:hlinkClick r:id="rId3"/>
              </a:rPr>
              <a:t>/</a:t>
            </a:r>
            <a:endParaRPr lang="en-US" sz="2000" dirty="0" smtClean="0">
              <a:solidFill>
                <a:srgbClr val="201F1E"/>
              </a:solidFill>
              <a:latin typeface="Calibri" panose="020F0502020204030204" pitchFamily="34" charset="0"/>
            </a:endParaRPr>
          </a:p>
          <a:p>
            <a:pPr marL="457200" indent="-457200">
              <a:buAutoNum type="arabicPeriod"/>
            </a:pPr>
            <a:endParaRPr lang="en-US" sz="2000" dirty="0">
              <a:solidFill>
                <a:srgbClr val="201F1E"/>
              </a:solidFill>
              <a:latin typeface="Calibri" panose="020F0502020204030204" pitchFamily="34" charset="0"/>
            </a:endParaRPr>
          </a:p>
          <a:p>
            <a:r>
              <a:rPr lang="en-US" sz="2000" dirty="0" smtClean="0">
                <a:solidFill>
                  <a:srgbClr val="201F1E"/>
                </a:solidFill>
                <a:latin typeface="Calibri" panose="020F0502020204030204" pitchFamily="34" charset="0"/>
              </a:rPr>
              <a:t>2. </a:t>
            </a:r>
            <a:r>
              <a:rPr lang="en-US" sz="2000" dirty="0">
                <a:solidFill>
                  <a:srgbClr val="201F1E"/>
                </a:solidFill>
                <a:latin typeface="Calibri" panose="020F0502020204030204" pitchFamily="34" charset="0"/>
              </a:rPr>
              <a:t> </a:t>
            </a:r>
            <a:r>
              <a:rPr lang="en-US" sz="2000" u="sng" dirty="0">
                <a:solidFill>
                  <a:srgbClr val="954F72"/>
                </a:solidFill>
                <a:latin typeface="Calibri" panose="020F0502020204030204" pitchFamily="34" charset="0"/>
                <a:hlinkClick r:id="rId4"/>
              </a:rPr>
              <a:t>https://</a:t>
            </a:r>
            <a:r>
              <a:rPr lang="en-US" sz="2000" u="sng" dirty="0" smtClean="0">
                <a:solidFill>
                  <a:srgbClr val="954F72"/>
                </a:solidFill>
                <a:latin typeface="Calibri" panose="020F0502020204030204" pitchFamily="34" charset="0"/>
                <a:hlinkClick r:id="rId4"/>
              </a:rPr>
              <a:t>www.acf.hhs.gov/ocs/programs/community-economic-development/healthy-food-financing</a:t>
            </a:r>
            <a:endParaRPr lang="en-US" sz="2000" u="sng" dirty="0" smtClean="0">
              <a:solidFill>
                <a:srgbClr val="954F72"/>
              </a:solidFill>
              <a:latin typeface="Calibri" panose="020F0502020204030204" pitchFamily="34" charset="0"/>
            </a:endParaRPr>
          </a:p>
          <a:p>
            <a:endParaRPr lang="en-US" sz="2000" dirty="0">
              <a:solidFill>
                <a:srgbClr val="201F1E"/>
              </a:solidFill>
              <a:latin typeface="Calibri" panose="020F0502020204030204" pitchFamily="34" charset="0"/>
            </a:endParaRPr>
          </a:p>
          <a:p>
            <a:r>
              <a:rPr lang="en-US" sz="2000" dirty="0" smtClean="0">
                <a:solidFill>
                  <a:srgbClr val="201F1E"/>
                </a:solidFill>
                <a:latin typeface="Calibri" panose="020F0502020204030204" pitchFamily="34" charset="0"/>
              </a:rPr>
              <a:t>3.</a:t>
            </a:r>
            <a:r>
              <a:rPr lang="en-US" sz="2000" dirty="0">
                <a:solidFill>
                  <a:srgbClr val="201F1E"/>
                </a:solidFill>
                <a:latin typeface="Calibri" panose="020F0502020204030204" pitchFamily="34" charset="0"/>
              </a:rPr>
              <a:t> </a:t>
            </a:r>
            <a:r>
              <a:rPr lang="en-US" sz="2000" u="sng" dirty="0">
                <a:solidFill>
                  <a:srgbClr val="954F72"/>
                </a:solidFill>
                <a:latin typeface="Calibri" panose="020F0502020204030204" pitchFamily="34" charset="0"/>
                <a:hlinkClick r:id="rId5"/>
              </a:rPr>
              <a:t>https://www.ncbi.nlm.nih.gov/pmc/articles/PMC5708005</a:t>
            </a:r>
            <a:r>
              <a:rPr lang="en-US" sz="2000" u="sng" dirty="0" smtClean="0">
                <a:solidFill>
                  <a:srgbClr val="954F72"/>
                </a:solidFill>
                <a:latin typeface="Calibri" panose="020F0502020204030204" pitchFamily="34" charset="0"/>
                <a:hlinkClick r:id="rId5"/>
              </a:rPr>
              <a:t>/</a:t>
            </a:r>
            <a:endParaRPr lang="en-US" sz="2000" u="sng" dirty="0" smtClean="0">
              <a:solidFill>
                <a:srgbClr val="954F72"/>
              </a:solidFill>
              <a:latin typeface="Calibri" panose="020F0502020204030204" pitchFamily="34" charset="0"/>
            </a:endParaRPr>
          </a:p>
          <a:p>
            <a:endParaRPr lang="en-US" sz="2000" dirty="0">
              <a:solidFill>
                <a:srgbClr val="201F1E"/>
              </a:solidFill>
              <a:latin typeface="Calibri" panose="020F0502020204030204" pitchFamily="34" charset="0"/>
            </a:endParaRPr>
          </a:p>
          <a:p>
            <a:r>
              <a:rPr lang="en-US" sz="2000" dirty="0" smtClean="0">
                <a:solidFill>
                  <a:srgbClr val="201F1E"/>
                </a:solidFill>
                <a:latin typeface="Calibri" panose="020F0502020204030204" pitchFamily="34" charset="0"/>
              </a:rPr>
              <a:t>4. </a:t>
            </a:r>
            <a:r>
              <a:rPr lang="en-US" sz="2000" dirty="0">
                <a:solidFill>
                  <a:srgbClr val="201F1E"/>
                </a:solidFill>
                <a:latin typeface="Calibri" panose="020F0502020204030204" pitchFamily="34" charset="0"/>
                <a:hlinkClick r:id="rId6"/>
              </a:rPr>
              <a:t>https://</a:t>
            </a:r>
            <a:r>
              <a:rPr lang="en-US" sz="2000" dirty="0" smtClean="0">
                <a:solidFill>
                  <a:srgbClr val="201F1E"/>
                </a:solidFill>
                <a:latin typeface="Calibri" panose="020F0502020204030204" pitchFamily="34" charset="0"/>
                <a:hlinkClick r:id="rId6"/>
              </a:rPr>
              <a:t>www.healthaffairs.org/doi/10.1377/hlthaff.2017.0999</a:t>
            </a:r>
            <a:endParaRPr lang="en-US" sz="2000" dirty="0" smtClean="0">
              <a:solidFill>
                <a:srgbClr val="201F1E"/>
              </a:solidFill>
              <a:latin typeface="Calibri" panose="020F0502020204030204" pitchFamily="34" charset="0"/>
            </a:endParaRPr>
          </a:p>
          <a:p>
            <a:endParaRPr lang="en-US" sz="2000" dirty="0">
              <a:solidFill>
                <a:srgbClr val="201F1E"/>
              </a:solidFill>
              <a:latin typeface="Calibri" panose="020F0502020204030204" pitchFamily="34" charset="0"/>
            </a:endParaRPr>
          </a:p>
          <a:p>
            <a:r>
              <a:rPr lang="en-US" sz="2000" dirty="0" smtClean="0">
                <a:solidFill>
                  <a:srgbClr val="201F1E"/>
                </a:solidFill>
                <a:latin typeface="Calibri" panose="020F0502020204030204" pitchFamily="34" charset="0"/>
              </a:rPr>
              <a:t>5. </a:t>
            </a:r>
            <a:r>
              <a:rPr lang="en-US" sz="2000" dirty="0">
                <a:hlinkClick r:id="rId7"/>
              </a:rPr>
              <a:t>https://www.kff.org/medicaid/issue-brief/medicaid-enrollment-spending-growth-fy-2019-2020</a:t>
            </a:r>
            <a:r>
              <a:rPr lang="en-US" sz="2000" dirty="0" smtClean="0">
                <a:hlinkClick r:id="rId7"/>
              </a:rPr>
              <a:t>/</a:t>
            </a:r>
            <a:endParaRPr lang="en-US" sz="2000" dirty="0" smtClean="0"/>
          </a:p>
          <a:p>
            <a:endParaRPr lang="en-US" sz="2000" dirty="0">
              <a:solidFill>
                <a:srgbClr val="201F1E"/>
              </a:solidFill>
              <a:latin typeface="Calibri" panose="020F0502020204030204" pitchFamily="34" charset="0"/>
            </a:endParaRPr>
          </a:p>
          <a:p>
            <a:r>
              <a:rPr lang="en-US" sz="2000" dirty="0" smtClean="0">
                <a:solidFill>
                  <a:srgbClr val="201F1E"/>
                </a:solidFill>
                <a:latin typeface="Calibri" panose="020F0502020204030204" pitchFamily="34" charset="0"/>
              </a:rPr>
              <a:t>6. </a:t>
            </a:r>
            <a:r>
              <a:rPr lang="en-US" sz="2000" dirty="0">
                <a:hlinkClick r:id="rId8"/>
              </a:rPr>
              <a:t>https://www.kff.org/medicaid/issue-brief/10-things-to-know-about-medicaid-managed-care/</a:t>
            </a:r>
            <a:endParaRPr lang="en-US" sz="2000" dirty="0" smtClean="0">
              <a:solidFill>
                <a:srgbClr val="201F1E"/>
              </a:solidFill>
              <a:latin typeface="Calibri" panose="020F0502020204030204" pitchFamily="34" charset="0"/>
            </a:endParaRPr>
          </a:p>
          <a:p>
            <a:endParaRPr lang="en-US" sz="2000" dirty="0" smtClean="0">
              <a:solidFill>
                <a:srgbClr val="201F1E"/>
              </a:solidFill>
              <a:latin typeface="Calibri" panose="020F0502020204030204" pitchFamily="34" charset="0"/>
            </a:endParaRPr>
          </a:p>
          <a:p>
            <a:r>
              <a:rPr lang="en-US" sz="2000" dirty="0" smtClean="0">
                <a:solidFill>
                  <a:srgbClr val="201F1E"/>
                </a:solidFill>
                <a:latin typeface="Calibri" panose="020F0502020204030204" pitchFamily="34" charset="0"/>
              </a:rPr>
              <a:t>5. Centene.com</a:t>
            </a:r>
          </a:p>
          <a:p>
            <a:endParaRPr lang="en-US" sz="2000" dirty="0">
              <a:solidFill>
                <a:srgbClr val="201F1E"/>
              </a:solidFill>
              <a:latin typeface="Calibri" panose="020F0502020204030204" pitchFamily="34" charset="0"/>
            </a:endParaRPr>
          </a:p>
          <a:p>
            <a:r>
              <a:rPr lang="en-US" sz="2000" dirty="0" smtClean="0">
                <a:solidFill>
                  <a:srgbClr val="201F1E"/>
                </a:solidFill>
                <a:latin typeface="Calibri" panose="020F0502020204030204" pitchFamily="34" charset="0"/>
              </a:rPr>
              <a:t>6. Unitedhealthcare.com</a:t>
            </a:r>
          </a:p>
          <a:p>
            <a:endParaRPr lang="en-US" sz="2000" dirty="0">
              <a:solidFill>
                <a:srgbClr val="201F1E"/>
              </a:solidFill>
              <a:latin typeface="Calibri" panose="020F0502020204030204" pitchFamily="34" charset="0"/>
            </a:endParaRPr>
          </a:p>
          <a:p>
            <a:r>
              <a:rPr lang="en-US" sz="2000" dirty="0" smtClean="0">
                <a:solidFill>
                  <a:srgbClr val="201F1E"/>
                </a:solidFill>
                <a:latin typeface="Calibri" panose="020F0502020204030204" pitchFamily="34" charset="0"/>
              </a:rPr>
              <a:t>7. Anthem.com</a:t>
            </a:r>
          </a:p>
          <a:p>
            <a:endParaRPr lang="en-US" sz="2000" dirty="0">
              <a:solidFill>
                <a:srgbClr val="201F1E"/>
              </a:solidFill>
              <a:latin typeface="Calibri" panose="020F0502020204030204" pitchFamily="34" charset="0"/>
            </a:endParaRPr>
          </a:p>
          <a:p>
            <a:endParaRPr lang="en-US" sz="2000" dirty="0">
              <a:solidFill>
                <a:srgbClr val="201F1E"/>
              </a:solidFill>
              <a:latin typeface="Calibri" panose="020F0502020204030204" pitchFamily="34" charset="0"/>
            </a:endParaRPr>
          </a:p>
        </p:txBody>
      </p:sp>
    </p:spTree>
    <p:extLst>
      <p:ext uri="{BB962C8B-B14F-4D97-AF65-F5344CB8AC3E}">
        <p14:creationId xmlns:p14="http://schemas.microsoft.com/office/powerpoint/2010/main" val="23128038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g7a81bb745a_0_10"/>
          <p:cNvSpPr txBox="1">
            <a:spLocks noGrp="1"/>
          </p:cNvSpPr>
          <p:nvPr>
            <p:ph type="ctrTitle"/>
          </p:nvPr>
        </p:nvSpPr>
        <p:spPr>
          <a:xfrm>
            <a:off x="32331" y="499658"/>
            <a:ext cx="9665400" cy="568500"/>
          </a:xfrm>
          <a:prstGeom prst="rect">
            <a:avLst/>
          </a:prstGeom>
          <a:noFill/>
          <a:ln>
            <a:noFill/>
          </a:ln>
        </p:spPr>
        <p:txBody>
          <a:bodyPr spcFirstLastPara="1" wrap="square" lIns="305625" tIns="0" rIns="0" bIns="0" anchor="t" anchorCtr="0">
            <a:noAutofit/>
          </a:bodyPr>
          <a:lstStyle/>
          <a:p>
            <a:pPr marL="0" lvl="0" indent="0" algn="l" rtl="0">
              <a:lnSpc>
                <a:spcPct val="100000"/>
              </a:lnSpc>
              <a:spcBef>
                <a:spcPts val="977"/>
              </a:spcBef>
              <a:spcAft>
                <a:spcPts val="0"/>
              </a:spcAft>
              <a:buSzPts val="3600"/>
              <a:buNone/>
            </a:pPr>
            <a:r>
              <a:rPr lang="en-US" sz="2790" dirty="0" smtClean="0"/>
              <a:t>Citations</a:t>
            </a:r>
            <a:endParaRPr dirty="0"/>
          </a:p>
        </p:txBody>
      </p:sp>
      <p:sp>
        <p:nvSpPr>
          <p:cNvPr id="2" name="Rectangle 1"/>
          <p:cNvSpPr/>
          <p:nvPr/>
        </p:nvSpPr>
        <p:spPr>
          <a:xfrm>
            <a:off x="337930" y="1396149"/>
            <a:ext cx="9508888" cy="5324535"/>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8. An </a:t>
            </a:r>
            <a:r>
              <a:rPr lang="en-US" sz="2000" dirty="0">
                <a:latin typeface="Calibri" panose="020F0502020204030204" pitchFamily="34" charset="0"/>
                <a:cs typeface="Calibri" panose="020F0502020204030204" pitchFamily="34" charset="0"/>
              </a:rPr>
              <a:t>Empirical Study of Chronic Diseases in the United States: A Visual Analytics Approach to Public </a:t>
            </a:r>
            <a:r>
              <a:rPr lang="en-US" sz="2000" dirty="0" smtClean="0">
                <a:latin typeface="Calibri" panose="020F0502020204030204" pitchFamily="34" charset="0"/>
                <a:cs typeface="Calibri" panose="020F0502020204030204" pitchFamily="34" charset="0"/>
              </a:rPr>
              <a:t>Health by </a:t>
            </a:r>
            <a:r>
              <a:rPr lang="en-US" sz="2000" dirty="0" err="1" smtClean="0">
                <a:latin typeface="Calibri" panose="020F0502020204030204" pitchFamily="34" charset="0"/>
                <a:cs typeface="Calibri" panose="020F0502020204030204" pitchFamily="34" charset="0"/>
              </a:rPr>
              <a:t>Wullianalur</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Raghupathi</a:t>
            </a:r>
            <a:r>
              <a:rPr lang="en-US" sz="2000" dirty="0" smtClean="0">
                <a:latin typeface="Calibri" panose="020F0502020204030204" pitchFamily="34" charset="0"/>
                <a:cs typeface="Calibri" panose="020F0502020204030204" pitchFamily="34" charset="0"/>
              </a:rPr>
              <a:t> and </a:t>
            </a:r>
            <a:r>
              <a:rPr lang="en-US" sz="2000" dirty="0" err="1" smtClean="0">
                <a:latin typeface="Calibri" panose="020F0502020204030204" pitchFamily="34" charset="0"/>
                <a:cs typeface="Calibri" panose="020F0502020204030204" pitchFamily="34" charset="0"/>
              </a:rPr>
              <a:t>Viju</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Raghupati</a:t>
            </a:r>
            <a:endParaRPr lang="en-US" sz="2000" dirty="0" smtClean="0">
              <a:latin typeface="Calibri" panose="020F0502020204030204" pitchFamily="34" charset="0"/>
              <a:cs typeface="Calibri" panose="020F0502020204030204" pitchFamily="34" charset="0"/>
            </a:endParaRPr>
          </a:p>
          <a:p>
            <a:endParaRPr lang="en-US" sz="2000" dirty="0">
              <a:solidFill>
                <a:srgbClr val="201F1E"/>
              </a:solidFill>
              <a:latin typeface="Calibri" panose="020F0502020204030204" pitchFamily="34" charset="0"/>
              <a:cs typeface="Calibri" panose="020F0502020204030204" pitchFamily="34" charset="0"/>
            </a:endParaRPr>
          </a:p>
          <a:p>
            <a:r>
              <a:rPr lang="en-US" sz="2000" dirty="0">
                <a:solidFill>
                  <a:srgbClr val="201F1E"/>
                </a:solidFill>
                <a:latin typeface="Calibri" panose="020F0502020204030204" pitchFamily="34" charset="0"/>
                <a:cs typeface="Calibri" panose="020F0502020204030204" pitchFamily="34" charset="0"/>
              </a:rPr>
              <a:t>9</a:t>
            </a:r>
            <a:r>
              <a:rPr lang="en-US" sz="2000" dirty="0" smtClean="0">
                <a:solidFill>
                  <a:srgbClr val="201F1E"/>
                </a:solidFill>
                <a:latin typeface="Calibri" panose="020F0502020204030204" pitchFamily="34" charset="0"/>
                <a:cs typeface="Calibri" panose="020F0502020204030204" pitchFamily="34" charset="0"/>
              </a:rPr>
              <a:t>. </a:t>
            </a:r>
            <a:r>
              <a:rPr lang="en-US" sz="2000" dirty="0">
                <a:solidFill>
                  <a:srgbClr val="201F1E"/>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U.S. Department of Health and Human Services . Multiple Chronic Conditions—A Strategic Framework: Optimum Health and Quality of Life for Individuals with Multiple Chronic Conditions. U.S. Department of Health and Human Services; Washington, DC, USA: </a:t>
            </a:r>
            <a:r>
              <a:rPr lang="en-US" sz="2000" dirty="0" smtClean="0">
                <a:latin typeface="Calibri" panose="020F0502020204030204" pitchFamily="34" charset="0"/>
                <a:cs typeface="Calibri" panose="020F0502020204030204" pitchFamily="34" charset="0"/>
              </a:rPr>
              <a:t>2010</a:t>
            </a:r>
          </a:p>
          <a:p>
            <a:endParaRPr lang="en-US" sz="2000" dirty="0">
              <a:solidFill>
                <a:srgbClr val="201F1E"/>
              </a:solidFill>
              <a:latin typeface="Calibri" panose="020F0502020204030204" pitchFamily="34" charset="0"/>
              <a:cs typeface="Calibri" panose="020F0502020204030204" pitchFamily="34" charset="0"/>
            </a:endParaRPr>
          </a:p>
          <a:p>
            <a:r>
              <a:rPr lang="en-US" sz="2000" dirty="0" smtClean="0">
                <a:solidFill>
                  <a:srgbClr val="201F1E"/>
                </a:solidFill>
                <a:latin typeface="Calibri" panose="020F0502020204030204" pitchFamily="34" charset="0"/>
                <a:cs typeface="Calibri" panose="020F0502020204030204" pitchFamily="34" charset="0"/>
              </a:rPr>
              <a:t>10.</a:t>
            </a:r>
            <a:r>
              <a:rPr lang="en-US" sz="2000" dirty="0">
                <a:solidFill>
                  <a:srgbClr val="201F1E"/>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hlinkClick r:id="rId3"/>
              </a:rPr>
              <a:t>https://www.guidestone.org</a:t>
            </a:r>
            <a:r>
              <a:rPr lang="en-US" sz="2000" dirty="0" smtClean="0">
                <a:latin typeface="Calibri" panose="020F0502020204030204" pitchFamily="34" charset="0"/>
                <a:cs typeface="Calibri" panose="020F0502020204030204" pitchFamily="34" charset="0"/>
                <a:hlinkClick r:id="rId3"/>
              </a:rPr>
              <a:t>//</a:t>
            </a:r>
            <a:r>
              <a:rPr lang="en-US" sz="2000" dirty="0">
                <a:latin typeface="Calibri" panose="020F0502020204030204" pitchFamily="34" charset="0"/>
                <a:cs typeface="Calibri" panose="020F0502020204030204" pitchFamily="34" charset="0"/>
                <a:hlinkClick r:id="rId3"/>
              </a:rPr>
              <a:t>media/Insurance/WorksiteWellness/CostOfChronicDiseaseAndObesity.pdf?la=en</a:t>
            </a:r>
            <a:r>
              <a:rPr lang="en-US" sz="2000" dirty="0" smtClean="0">
                <a:latin typeface="Calibri" panose="020F0502020204030204" pitchFamily="34" charset="0"/>
                <a:cs typeface="Calibri" panose="020F0502020204030204" pitchFamily="34" charset="0"/>
              </a:rPr>
              <a:t>.</a:t>
            </a:r>
          </a:p>
          <a:p>
            <a:endParaRPr lang="en-US" sz="2000" dirty="0">
              <a:solidFill>
                <a:srgbClr val="201F1E"/>
              </a:solidFill>
              <a:latin typeface="Calibri" panose="020F0502020204030204" pitchFamily="34" charset="0"/>
              <a:cs typeface="Calibri" panose="020F0502020204030204" pitchFamily="34" charset="0"/>
            </a:endParaRPr>
          </a:p>
          <a:p>
            <a:r>
              <a:rPr lang="en-US" sz="2000" dirty="0" smtClean="0">
                <a:solidFill>
                  <a:srgbClr val="201F1E"/>
                </a:solidFill>
                <a:latin typeface="Calibri" panose="020F0502020204030204" pitchFamily="34" charset="0"/>
                <a:cs typeface="Calibri" panose="020F0502020204030204" pitchFamily="34" charset="0"/>
              </a:rPr>
              <a:t>11. </a:t>
            </a:r>
            <a:r>
              <a:rPr lang="en-US" sz="2000" dirty="0">
                <a:latin typeface="Calibri" panose="020F0502020204030204" pitchFamily="34" charset="0"/>
                <a:cs typeface="Calibri" panose="020F0502020204030204" pitchFamily="34" charset="0"/>
              </a:rPr>
              <a:t>Fried L. America’s Health and Health Care Depend on Preventing Chronic Disease. </a:t>
            </a:r>
            <a:endParaRPr lang="en-US" sz="2000" dirty="0">
              <a:solidFill>
                <a:srgbClr val="201F1E"/>
              </a:solidFill>
              <a:latin typeface="Calibri" panose="020F0502020204030204" pitchFamily="34" charset="0"/>
              <a:cs typeface="Calibri" panose="020F0502020204030204" pitchFamily="34" charset="0"/>
            </a:endParaRPr>
          </a:p>
          <a:p>
            <a:endParaRPr lang="en-US" sz="2000" dirty="0">
              <a:solidFill>
                <a:srgbClr val="201F1E"/>
              </a:solidFill>
              <a:latin typeface="Calibri" panose="020F0502020204030204" pitchFamily="34" charset="0"/>
              <a:cs typeface="Calibri" panose="020F0502020204030204" pitchFamily="34" charset="0"/>
            </a:endParaRPr>
          </a:p>
          <a:p>
            <a:r>
              <a:rPr lang="en-US" sz="2000" dirty="0" smtClean="0">
                <a:solidFill>
                  <a:srgbClr val="201F1E"/>
                </a:solidFill>
                <a:latin typeface="Calibri" panose="020F0502020204030204" pitchFamily="34" charset="0"/>
                <a:cs typeface="Calibri" panose="020F0502020204030204" pitchFamily="34" charset="0"/>
              </a:rPr>
              <a:t>6. </a:t>
            </a:r>
            <a:r>
              <a:rPr lang="en-US" sz="2000" dirty="0">
                <a:latin typeface="Calibri" panose="020F0502020204030204" pitchFamily="34" charset="0"/>
                <a:cs typeface="Calibri" panose="020F0502020204030204" pitchFamily="34" charset="0"/>
                <a:hlinkClick r:id="rId4"/>
              </a:rPr>
              <a:t>https://www.cdc.gov/chronicdisease/resources/infographic/chronic-diseases.htm</a:t>
            </a:r>
            <a:endParaRPr lang="en-US" sz="2000" dirty="0" smtClean="0">
              <a:solidFill>
                <a:srgbClr val="201F1E"/>
              </a:solidFill>
              <a:latin typeface="Calibri" panose="020F0502020204030204" pitchFamily="34" charset="0"/>
              <a:cs typeface="Calibri" panose="020F0502020204030204" pitchFamily="34" charset="0"/>
            </a:endParaRPr>
          </a:p>
          <a:p>
            <a:endParaRPr lang="en-US" sz="2000" dirty="0" smtClean="0">
              <a:solidFill>
                <a:srgbClr val="201F1E"/>
              </a:solidFill>
              <a:latin typeface="Calibri" panose="020F0502020204030204" pitchFamily="34" charset="0"/>
            </a:endParaRPr>
          </a:p>
          <a:p>
            <a:endParaRPr lang="en-US" sz="2000" dirty="0">
              <a:solidFill>
                <a:srgbClr val="201F1E"/>
              </a:solidFill>
              <a:latin typeface="Calibri" panose="020F0502020204030204" pitchFamily="34" charset="0"/>
            </a:endParaRPr>
          </a:p>
          <a:p>
            <a:endParaRPr lang="en-US" sz="2000" dirty="0">
              <a:solidFill>
                <a:srgbClr val="201F1E"/>
              </a:solidFill>
              <a:latin typeface="Calibri" panose="020F0502020204030204" pitchFamily="34" charset="0"/>
            </a:endParaRPr>
          </a:p>
        </p:txBody>
      </p:sp>
    </p:spTree>
    <p:extLst>
      <p:ext uri="{BB962C8B-B14F-4D97-AF65-F5344CB8AC3E}">
        <p14:creationId xmlns:p14="http://schemas.microsoft.com/office/powerpoint/2010/main" val="16058774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271" name="Google Shape;271;p5"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272" name="Google Shape;272;p5"/>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 Respondents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
        <p:nvSpPr>
          <p:cNvPr id="273" name="Google Shape;273;p5"/>
          <p:cNvSpPr txBox="1"/>
          <p:nvPr/>
        </p:nvSpPr>
        <p:spPr>
          <a:xfrm>
            <a:off x="338773" y="7339531"/>
            <a:ext cx="929411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Calibri"/>
                <a:ea typeface="Calibri"/>
                <a:cs typeface="Calibri"/>
                <a:sym typeface="Calibri"/>
              </a:rPr>
              <a:t>Our respondents demographic features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0000"/>
              </a:solidFill>
              <a:latin typeface="Calibri"/>
              <a:ea typeface="Calibri"/>
              <a:cs typeface="Calibri"/>
              <a:sym typeface="Calibri"/>
            </a:endParaRPr>
          </a:p>
        </p:txBody>
      </p:sp>
      <p:sp>
        <p:nvSpPr>
          <p:cNvPr id="274" name="Google Shape;274;p5"/>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=412</a:t>
            </a:r>
            <a:endParaRPr sz="2000" b="0" i="1" u="none" strike="noStrike" cap="none" dirty="0">
              <a:solidFill>
                <a:schemeClr val="dk1"/>
              </a:solidFill>
              <a:latin typeface="Calibri"/>
              <a:ea typeface="Calibri"/>
              <a:cs typeface="Calibri"/>
              <a:sym typeface="Calibri"/>
            </a:endParaRPr>
          </a:p>
        </p:txBody>
      </p:sp>
      <p:pic>
        <p:nvPicPr>
          <p:cNvPr id="275" name="Google Shape;275;p5"/>
          <p:cNvPicPr preferRelativeResize="0"/>
          <p:nvPr/>
        </p:nvPicPr>
        <p:blipFill rotWithShape="1">
          <a:blip r:embed="rId3">
            <a:alphaModFix/>
          </a:blip>
          <a:srcRect/>
          <a:stretch/>
        </p:blipFill>
        <p:spPr>
          <a:xfrm>
            <a:off x="6495056" y="824653"/>
            <a:ext cx="2836430" cy="1944448"/>
          </a:xfrm>
          <a:prstGeom prst="rect">
            <a:avLst/>
          </a:prstGeom>
          <a:noFill/>
          <a:ln>
            <a:noFill/>
          </a:ln>
          <a:effectLst>
            <a:outerShdw blurRad="292100" dist="139700" dir="2700000" algn="tl" rotWithShape="0">
              <a:srgbClr val="333333">
                <a:alpha val="64313"/>
              </a:srgbClr>
            </a:outerShdw>
          </a:effectLst>
        </p:spPr>
      </p:pic>
      <p:pic>
        <p:nvPicPr>
          <p:cNvPr id="276" name="Google Shape;276;p5"/>
          <p:cNvPicPr preferRelativeResize="0"/>
          <p:nvPr/>
        </p:nvPicPr>
        <p:blipFill rotWithShape="1">
          <a:blip r:embed="rId4">
            <a:alphaModFix/>
          </a:blip>
          <a:srcRect/>
          <a:stretch/>
        </p:blipFill>
        <p:spPr>
          <a:xfrm>
            <a:off x="3911689" y="2929144"/>
            <a:ext cx="5111013" cy="4088812"/>
          </a:xfrm>
          <a:prstGeom prst="rect">
            <a:avLst/>
          </a:prstGeom>
          <a:noFill/>
          <a:ln>
            <a:noFill/>
          </a:ln>
          <a:effectLst>
            <a:outerShdw blurRad="292100" dist="139700" dir="2700000" algn="tl" rotWithShape="0">
              <a:srgbClr val="333333">
                <a:alpha val="64313"/>
              </a:srgbClr>
            </a:outerShdw>
          </a:effectLst>
        </p:spPr>
      </p:pic>
      <p:pic>
        <p:nvPicPr>
          <p:cNvPr id="277" name="Google Shape;277;p5"/>
          <p:cNvPicPr preferRelativeResize="0"/>
          <p:nvPr/>
        </p:nvPicPr>
        <p:blipFill rotWithShape="1">
          <a:blip r:embed="rId5">
            <a:alphaModFix/>
          </a:blip>
          <a:srcRect/>
          <a:stretch/>
        </p:blipFill>
        <p:spPr>
          <a:xfrm>
            <a:off x="273480" y="2972412"/>
            <a:ext cx="2691997" cy="2262629"/>
          </a:xfrm>
          <a:prstGeom prst="rect">
            <a:avLst/>
          </a:prstGeom>
          <a:noFill/>
          <a:ln>
            <a:noFill/>
          </a:ln>
          <a:effectLst>
            <a:outerShdw blurRad="292100" dist="139700" dir="2700000" algn="tl" rotWithShape="0">
              <a:srgbClr val="333333">
                <a:alpha val="64313"/>
              </a:srgbClr>
            </a:outerShdw>
          </a:effectLst>
        </p:spPr>
      </p:pic>
      <p:pic>
        <p:nvPicPr>
          <p:cNvPr id="278" name="Google Shape;278;p5"/>
          <p:cNvPicPr preferRelativeResize="0"/>
          <p:nvPr/>
        </p:nvPicPr>
        <p:blipFill rotWithShape="1">
          <a:blip r:embed="rId6">
            <a:alphaModFix/>
          </a:blip>
          <a:srcRect/>
          <a:stretch/>
        </p:blipFill>
        <p:spPr>
          <a:xfrm>
            <a:off x="3278398" y="748880"/>
            <a:ext cx="3057356" cy="2041764"/>
          </a:xfrm>
          <a:prstGeom prst="rect">
            <a:avLst/>
          </a:prstGeom>
          <a:noFill/>
          <a:ln>
            <a:noFill/>
          </a:ln>
          <a:effectLst>
            <a:outerShdw blurRad="292100" dist="139700" dir="2700000" algn="tl" rotWithShape="0">
              <a:srgbClr val="333333">
                <a:alpha val="64313"/>
              </a:srgbClr>
            </a:outerShdw>
          </a:effectLst>
        </p:spPr>
      </p:pic>
      <p:pic>
        <p:nvPicPr>
          <p:cNvPr id="279" name="Google Shape;279;p5"/>
          <p:cNvPicPr preferRelativeResize="0"/>
          <p:nvPr/>
        </p:nvPicPr>
        <p:blipFill rotWithShape="1">
          <a:blip r:embed="rId7">
            <a:alphaModFix/>
          </a:blip>
          <a:srcRect/>
          <a:stretch/>
        </p:blipFill>
        <p:spPr>
          <a:xfrm>
            <a:off x="342547" y="723159"/>
            <a:ext cx="2622930" cy="2067485"/>
          </a:xfrm>
          <a:prstGeom prst="rect">
            <a:avLst/>
          </a:prstGeom>
          <a:noFill/>
          <a:ln>
            <a:noFill/>
          </a:ln>
          <a:effectLst>
            <a:outerShdw blurRad="292100" dist="139700" dir="2700000" algn="tl" rotWithShape="0">
              <a:srgbClr val="333333">
                <a:alpha val="64313"/>
              </a:srgbClr>
            </a:outerShdw>
          </a:effectLst>
        </p:spPr>
      </p:pic>
      <p:pic>
        <p:nvPicPr>
          <p:cNvPr id="280" name="Google Shape;280;p5"/>
          <p:cNvPicPr preferRelativeResize="0"/>
          <p:nvPr/>
        </p:nvPicPr>
        <p:blipFill rotWithShape="1">
          <a:blip r:embed="rId8">
            <a:alphaModFix/>
          </a:blip>
          <a:srcRect/>
          <a:stretch/>
        </p:blipFill>
        <p:spPr>
          <a:xfrm>
            <a:off x="273480" y="5377690"/>
            <a:ext cx="2503903" cy="1801053"/>
          </a:xfrm>
          <a:prstGeom prst="rect">
            <a:avLst/>
          </a:prstGeom>
          <a:noFill/>
          <a:ln>
            <a:noFill/>
          </a:ln>
          <a:effectLst>
            <a:outerShdw blurRad="292100" dist="139700" dir="2700000" algn="tl" rotWithShape="0">
              <a:srgbClr val="333333">
                <a:alpha val="64313"/>
              </a:srgbClr>
            </a:outerShdw>
          </a:effectLst>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287" name="Google Shape;287;p6"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288" name="Google Shape;288;p6"/>
          <p:cNvSpPr txBox="1"/>
          <p:nvPr/>
        </p:nvSpPr>
        <p:spPr>
          <a:xfrm>
            <a:off x="116798" y="271459"/>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What SDOH factors are been measured? How do we determine an unmet social need?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
        <p:nvSpPr>
          <p:cNvPr id="289" name="Google Shape;289;p6"/>
          <p:cNvSpPr txBox="1"/>
          <p:nvPr/>
        </p:nvSpPr>
        <p:spPr>
          <a:xfrm>
            <a:off x="338773" y="7301431"/>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Calibri"/>
                <a:ea typeface="Calibri"/>
                <a:cs typeface="Calibri"/>
                <a:sym typeface="Calibri"/>
              </a:rPr>
              <a:t>What SDOH factors were measured? How do we determine an unmet social need? </a:t>
            </a:r>
            <a:endParaRPr sz="1400" b="0" i="0" u="none" strike="noStrike" cap="none">
              <a:solidFill>
                <a:srgbClr val="000000"/>
              </a:solidFill>
              <a:latin typeface="Arial"/>
              <a:ea typeface="Arial"/>
              <a:cs typeface="Arial"/>
              <a:sym typeface="Arial"/>
            </a:endParaRPr>
          </a:p>
        </p:txBody>
      </p:sp>
      <p:sp>
        <p:nvSpPr>
          <p:cNvPr id="290" name="Google Shape;290;p6"/>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=412</a:t>
            </a:r>
            <a:endParaRPr sz="2000" b="0" i="1" u="none" strike="noStrike" cap="none" dirty="0">
              <a:solidFill>
                <a:schemeClr val="dk1"/>
              </a:solidFill>
              <a:latin typeface="Calibri"/>
              <a:ea typeface="Calibri"/>
              <a:cs typeface="Calibri"/>
              <a:sym typeface="Calibri"/>
            </a:endParaRPr>
          </a:p>
        </p:txBody>
      </p:sp>
      <p:sp>
        <p:nvSpPr>
          <p:cNvPr id="291" name="Google Shape;291;p6"/>
          <p:cNvSpPr/>
          <p:nvPr/>
        </p:nvSpPr>
        <p:spPr>
          <a:xfrm>
            <a:off x="1831357" y="1513293"/>
            <a:ext cx="1448511" cy="1445405"/>
          </a:xfrm>
          <a:prstGeom prst="rect">
            <a:avLst/>
          </a:prstGeom>
          <a:solidFill>
            <a:srgbClr val="538CD5"/>
          </a:solidFill>
          <a:ln w="2540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mes New Roman"/>
                <a:ea typeface="Times New Roman"/>
                <a:cs typeface="Times New Roman"/>
                <a:sym typeface="Times New Roman"/>
              </a:rPr>
              <a:t>Housing Security</a:t>
            </a:r>
            <a:endParaRPr sz="1400" b="0" i="0" u="none" strike="noStrike" cap="none">
              <a:solidFill>
                <a:srgbClr val="000000"/>
              </a:solidFill>
              <a:latin typeface="Arial"/>
              <a:ea typeface="Arial"/>
              <a:cs typeface="Arial"/>
              <a:sym typeface="Arial"/>
            </a:endParaRPr>
          </a:p>
        </p:txBody>
      </p:sp>
      <p:sp>
        <p:nvSpPr>
          <p:cNvPr id="292" name="Google Shape;292;p6"/>
          <p:cNvSpPr/>
          <p:nvPr/>
        </p:nvSpPr>
        <p:spPr>
          <a:xfrm>
            <a:off x="1831357" y="3003502"/>
            <a:ext cx="1448512" cy="324561"/>
          </a:xfrm>
          <a:prstGeom prst="rect">
            <a:avLst/>
          </a:prstGeom>
          <a:solidFill>
            <a:srgbClr val="538CD5"/>
          </a:solidFill>
          <a:ln w="2540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mes New Roman"/>
                <a:ea typeface="Times New Roman"/>
                <a:cs typeface="Times New Roman"/>
                <a:sym typeface="Times New Roman"/>
              </a:rPr>
              <a:t>Job Security</a:t>
            </a:r>
            <a:endParaRPr sz="1400" b="0" i="0" u="none" strike="noStrike" cap="none">
              <a:solidFill>
                <a:srgbClr val="000000"/>
              </a:solidFill>
              <a:latin typeface="Arial"/>
              <a:ea typeface="Arial"/>
              <a:cs typeface="Arial"/>
              <a:sym typeface="Arial"/>
            </a:endParaRPr>
          </a:p>
        </p:txBody>
      </p:sp>
      <p:sp>
        <p:nvSpPr>
          <p:cNvPr id="293" name="Google Shape;293;p6"/>
          <p:cNvSpPr/>
          <p:nvPr/>
        </p:nvSpPr>
        <p:spPr>
          <a:xfrm>
            <a:off x="1831357" y="3364786"/>
            <a:ext cx="1448512" cy="695192"/>
          </a:xfrm>
          <a:prstGeom prst="rect">
            <a:avLst/>
          </a:prstGeom>
          <a:solidFill>
            <a:srgbClr val="538CD5"/>
          </a:solidFill>
          <a:ln w="2540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mes New Roman"/>
                <a:ea typeface="Times New Roman"/>
                <a:cs typeface="Times New Roman"/>
                <a:sym typeface="Times New Roman"/>
              </a:rPr>
              <a:t>Health Literacy</a:t>
            </a: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a:off x="1831357" y="4120045"/>
            <a:ext cx="1448511" cy="1393024"/>
          </a:xfrm>
          <a:prstGeom prst="rect">
            <a:avLst/>
          </a:prstGeom>
          <a:solidFill>
            <a:srgbClr val="538CD5"/>
          </a:solidFill>
          <a:ln w="2540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mes New Roman"/>
                <a:ea typeface="Times New Roman"/>
                <a:cs typeface="Times New Roman"/>
                <a:sym typeface="Times New Roman"/>
              </a:rPr>
              <a:t>Transportation</a:t>
            </a:r>
            <a:endParaRPr sz="1400" b="0" i="0" u="none" strike="noStrike" cap="none">
              <a:solidFill>
                <a:srgbClr val="000000"/>
              </a:solidFill>
              <a:latin typeface="Arial"/>
              <a:ea typeface="Arial"/>
              <a:cs typeface="Arial"/>
              <a:sym typeface="Arial"/>
            </a:endParaRPr>
          </a:p>
        </p:txBody>
      </p:sp>
      <p:sp>
        <p:nvSpPr>
          <p:cNvPr id="295" name="Google Shape;295;p6" descr="Image result for cartoon images of home in black color"/>
          <p:cNvSpPr/>
          <p:nvPr/>
        </p:nvSpPr>
        <p:spPr>
          <a:xfrm>
            <a:off x="3143871" y="1836608"/>
            <a:ext cx="994495" cy="9944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296" name="Google Shape;296;p6"/>
          <p:cNvSpPr/>
          <p:nvPr/>
        </p:nvSpPr>
        <p:spPr>
          <a:xfrm>
            <a:off x="3279868" y="1538668"/>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 Stressed or worried about overcrowding (more people less space).</a:t>
            </a:r>
            <a:endParaRPr sz="1400" b="0" i="0" u="none" strike="noStrike" cap="none">
              <a:solidFill>
                <a:srgbClr val="000000"/>
              </a:solidFill>
              <a:latin typeface="Arial"/>
              <a:ea typeface="Arial"/>
              <a:cs typeface="Arial"/>
              <a:sym typeface="Arial"/>
            </a:endParaRPr>
          </a:p>
        </p:txBody>
      </p:sp>
      <p:sp>
        <p:nvSpPr>
          <p:cNvPr id="297" name="Google Shape;297;p6"/>
          <p:cNvSpPr/>
          <p:nvPr/>
        </p:nvSpPr>
        <p:spPr>
          <a:xfrm>
            <a:off x="3279868" y="1890205"/>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Stressed or worried about housing quality (Poor ventilation, water leaks etc.).</a:t>
            </a:r>
            <a:endParaRPr sz="1400" b="0" i="0" u="none" strike="noStrike" cap="none">
              <a:solidFill>
                <a:srgbClr val="000000"/>
              </a:solidFill>
              <a:latin typeface="Arial"/>
              <a:ea typeface="Arial"/>
              <a:cs typeface="Arial"/>
              <a:sym typeface="Arial"/>
            </a:endParaRPr>
          </a:p>
        </p:txBody>
      </p:sp>
      <p:sp>
        <p:nvSpPr>
          <p:cNvPr id="298" name="Google Shape;298;p6"/>
          <p:cNvSpPr/>
          <p:nvPr/>
        </p:nvSpPr>
        <p:spPr>
          <a:xfrm>
            <a:off x="3279868" y="2258335"/>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 Stressed or worried about not having enough money to pay rent/mortgage.</a:t>
            </a: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a:off x="3279868" y="2615757"/>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Stressed or worried about not having enough money to pay utilities.</a:t>
            </a:r>
            <a:endParaRPr sz="1400" b="0" i="0" u="none" strike="noStrike" cap="none">
              <a:solidFill>
                <a:srgbClr val="000000"/>
              </a:solidFill>
              <a:latin typeface="Arial"/>
              <a:ea typeface="Arial"/>
              <a:cs typeface="Arial"/>
              <a:sym typeface="Arial"/>
            </a:endParaRPr>
          </a:p>
        </p:txBody>
      </p:sp>
      <p:sp>
        <p:nvSpPr>
          <p:cNvPr id="300" name="Google Shape;300;p6"/>
          <p:cNvSpPr/>
          <p:nvPr/>
        </p:nvSpPr>
        <p:spPr>
          <a:xfrm>
            <a:off x="3279869" y="2985121"/>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I worry about my job security.</a:t>
            </a:r>
            <a:endParaRPr sz="1400" b="0" i="0" u="none" strike="noStrike" cap="none">
              <a:solidFill>
                <a:srgbClr val="000000"/>
              </a:solidFill>
              <a:latin typeface="Arial"/>
              <a:ea typeface="Arial"/>
              <a:cs typeface="Arial"/>
              <a:sym typeface="Arial"/>
            </a:endParaRPr>
          </a:p>
        </p:txBody>
      </p:sp>
      <p:sp>
        <p:nvSpPr>
          <p:cNvPr id="301" name="Google Shape;301;p6"/>
          <p:cNvSpPr/>
          <p:nvPr/>
        </p:nvSpPr>
        <p:spPr>
          <a:xfrm>
            <a:off x="3279869" y="3354283"/>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Find it challenging to fill out a medical form by yourself.</a:t>
            </a:r>
            <a:endParaRPr sz="1400" b="0" i="0" u="none" strike="noStrike" cap="none">
              <a:solidFill>
                <a:srgbClr val="000000"/>
              </a:solidFill>
              <a:latin typeface="Arial"/>
              <a:ea typeface="Arial"/>
              <a:cs typeface="Arial"/>
              <a:sym typeface="Arial"/>
            </a:endParaRPr>
          </a:p>
        </p:txBody>
      </p:sp>
      <p:sp>
        <p:nvSpPr>
          <p:cNvPr id="302" name="Google Shape;302;p6"/>
          <p:cNvSpPr/>
          <p:nvPr/>
        </p:nvSpPr>
        <p:spPr>
          <a:xfrm>
            <a:off x="3279869" y="3717036"/>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Problem understanding what is told to you by your Doctor about your         health condition</a:t>
            </a:r>
            <a:endParaRPr sz="1400" b="0" i="0" u="none" strike="noStrike" cap="none">
              <a:solidFill>
                <a:srgbClr val="000000"/>
              </a:solidFill>
              <a:latin typeface="Arial"/>
              <a:ea typeface="Arial"/>
              <a:cs typeface="Arial"/>
              <a:sym typeface="Arial"/>
            </a:endParaRPr>
          </a:p>
        </p:txBody>
      </p:sp>
      <p:sp>
        <p:nvSpPr>
          <p:cNvPr id="303" name="Google Shape;303;p6"/>
          <p:cNvSpPr/>
          <p:nvPr/>
        </p:nvSpPr>
        <p:spPr>
          <a:xfrm>
            <a:off x="3279869" y="4090836"/>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Had unreliable transportation to attend social, community or religious events.</a:t>
            </a:r>
            <a:endParaRPr sz="1400" b="0" i="0" u="none" strike="noStrike" cap="none">
              <a:solidFill>
                <a:srgbClr val="000000"/>
              </a:solidFill>
              <a:latin typeface="Arial"/>
              <a:ea typeface="Arial"/>
              <a:cs typeface="Arial"/>
              <a:sym typeface="Arial"/>
            </a:endParaRPr>
          </a:p>
        </p:txBody>
      </p:sp>
      <p:sp>
        <p:nvSpPr>
          <p:cNvPr id="304" name="Google Shape;304;p6"/>
          <p:cNvSpPr/>
          <p:nvPr/>
        </p:nvSpPr>
        <p:spPr>
          <a:xfrm>
            <a:off x="3279868" y="4448964"/>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Had unreliable transportation to work or school.</a:t>
            </a:r>
            <a:endParaRPr sz="1400" b="0" i="0" u="none" strike="noStrike" cap="none">
              <a:solidFill>
                <a:srgbClr val="000000"/>
              </a:solidFill>
              <a:latin typeface="Arial"/>
              <a:ea typeface="Arial"/>
              <a:cs typeface="Arial"/>
              <a:sym typeface="Arial"/>
            </a:endParaRPr>
          </a:p>
        </p:txBody>
      </p:sp>
      <p:sp>
        <p:nvSpPr>
          <p:cNvPr id="305" name="Google Shape;305;p6"/>
          <p:cNvSpPr/>
          <p:nvPr/>
        </p:nvSpPr>
        <p:spPr>
          <a:xfrm>
            <a:off x="3279868" y="4807092"/>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Had unreliable transportation to medical appointments.</a:t>
            </a:r>
            <a:endParaRPr sz="1400" b="0" i="0" u="none" strike="noStrike" cap="none">
              <a:solidFill>
                <a:srgbClr val="000000"/>
              </a:solidFill>
              <a:latin typeface="Arial"/>
              <a:ea typeface="Arial"/>
              <a:cs typeface="Arial"/>
              <a:sym typeface="Arial"/>
            </a:endParaRPr>
          </a:p>
        </p:txBody>
      </p:sp>
      <p:sp>
        <p:nvSpPr>
          <p:cNvPr id="306" name="Google Shape;306;p6"/>
          <p:cNvSpPr/>
          <p:nvPr/>
        </p:nvSpPr>
        <p:spPr>
          <a:xfrm>
            <a:off x="3279868" y="5167523"/>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Had unreliable transportation to destinations such as shopping, grocery store, the bank, etc.</a:t>
            </a:r>
            <a:endParaRPr sz="1200" b="0" i="0" u="none" strike="noStrike" cap="none">
              <a:solidFill>
                <a:srgbClr val="000000"/>
              </a:solidFill>
              <a:latin typeface="Calibri"/>
              <a:ea typeface="Calibri"/>
              <a:cs typeface="Calibri"/>
              <a:sym typeface="Calibri"/>
            </a:endParaRPr>
          </a:p>
        </p:txBody>
      </p:sp>
      <p:sp>
        <p:nvSpPr>
          <p:cNvPr id="307" name="Google Shape;307;p6"/>
          <p:cNvSpPr/>
          <p:nvPr/>
        </p:nvSpPr>
        <p:spPr>
          <a:xfrm>
            <a:off x="3143870" y="2689582"/>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a:off x="3143324" y="1591520"/>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309" name="Google Shape;309;p6"/>
          <p:cNvSpPr/>
          <p:nvPr/>
        </p:nvSpPr>
        <p:spPr>
          <a:xfrm>
            <a:off x="3143323" y="1935333"/>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310" name="Google Shape;310;p6"/>
          <p:cNvSpPr/>
          <p:nvPr/>
        </p:nvSpPr>
        <p:spPr>
          <a:xfrm>
            <a:off x="3143322" y="2311187"/>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sp>
        <p:nvSpPr>
          <p:cNvPr id="311" name="Google Shape;311;p6"/>
          <p:cNvSpPr/>
          <p:nvPr/>
        </p:nvSpPr>
        <p:spPr>
          <a:xfrm>
            <a:off x="3143317" y="3066019"/>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312" name="Google Shape;312;p6"/>
          <p:cNvSpPr/>
          <p:nvPr/>
        </p:nvSpPr>
        <p:spPr>
          <a:xfrm>
            <a:off x="3143317" y="3433283"/>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313" name="Google Shape;313;p6"/>
          <p:cNvSpPr/>
          <p:nvPr/>
        </p:nvSpPr>
        <p:spPr>
          <a:xfrm>
            <a:off x="3143318" y="3743508"/>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314" name="Google Shape;314;p6"/>
          <p:cNvSpPr/>
          <p:nvPr/>
        </p:nvSpPr>
        <p:spPr>
          <a:xfrm>
            <a:off x="3143319" y="4141278"/>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315" name="Google Shape;315;p6"/>
          <p:cNvSpPr/>
          <p:nvPr/>
        </p:nvSpPr>
        <p:spPr>
          <a:xfrm>
            <a:off x="3143320" y="4448293"/>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316" name="Google Shape;316;p6"/>
          <p:cNvSpPr/>
          <p:nvPr/>
        </p:nvSpPr>
        <p:spPr>
          <a:xfrm>
            <a:off x="3145185" y="4820204"/>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sp>
        <p:nvSpPr>
          <p:cNvPr id="317" name="Google Shape;317;p6"/>
          <p:cNvSpPr/>
          <p:nvPr/>
        </p:nvSpPr>
        <p:spPr>
          <a:xfrm>
            <a:off x="3143321" y="5147381"/>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324" name="Google Shape;324;p7"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325" name="Google Shape;325;p7"/>
          <p:cNvSpPr txBox="1"/>
          <p:nvPr/>
        </p:nvSpPr>
        <p:spPr>
          <a:xfrm>
            <a:off x="116798" y="271459"/>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What SDOH factors are been measured? How do we determine an unmet social need?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114"/>
              </a:spcBef>
              <a:spcAft>
                <a:spcPts val="0"/>
              </a:spcAft>
              <a:buClr>
                <a:srgbClr val="00548C"/>
              </a:buClr>
              <a:buSzPts val="1600"/>
              <a:buFont typeface="Arial"/>
              <a:buNone/>
            </a:pPr>
            <a:endParaRPr sz="1600" b="1" i="0" u="none" strike="noStrike" cap="none">
              <a:solidFill>
                <a:srgbClr val="7F7F7F"/>
              </a:solidFill>
              <a:latin typeface="Calibri"/>
              <a:ea typeface="Calibri"/>
              <a:cs typeface="Calibri"/>
              <a:sym typeface="Calibri"/>
            </a:endParaRPr>
          </a:p>
        </p:txBody>
      </p:sp>
      <p:sp>
        <p:nvSpPr>
          <p:cNvPr id="326" name="Google Shape;326;p7"/>
          <p:cNvSpPr txBox="1"/>
          <p:nvPr/>
        </p:nvSpPr>
        <p:spPr>
          <a:xfrm>
            <a:off x="338773" y="7393219"/>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Calibri"/>
                <a:ea typeface="Calibri"/>
                <a:cs typeface="Calibri"/>
                <a:sym typeface="Calibri"/>
              </a:rPr>
              <a:t>What SDOH factors were measured? How do we determine an unmet social need? </a:t>
            </a:r>
            <a:endParaRPr sz="1400" b="0" i="0" u="none" strike="noStrike" cap="none">
              <a:solidFill>
                <a:srgbClr val="000000"/>
              </a:solidFill>
              <a:latin typeface="Arial"/>
              <a:ea typeface="Arial"/>
              <a:cs typeface="Arial"/>
              <a:sym typeface="Arial"/>
            </a:endParaRPr>
          </a:p>
        </p:txBody>
      </p:sp>
      <p:sp>
        <p:nvSpPr>
          <p:cNvPr id="327" name="Google Shape;327;p7"/>
          <p:cNvSpPr/>
          <p:nvPr/>
        </p:nvSpPr>
        <p:spPr>
          <a:xfrm>
            <a:off x="1831358" y="1059607"/>
            <a:ext cx="1448511" cy="2153210"/>
          </a:xfrm>
          <a:prstGeom prst="rect">
            <a:avLst/>
          </a:prstGeom>
          <a:solidFill>
            <a:srgbClr val="538CD5"/>
          </a:solidFill>
          <a:ln w="2540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mes New Roman"/>
                <a:ea typeface="Times New Roman"/>
                <a:cs typeface="Times New Roman"/>
                <a:sym typeface="Times New Roman"/>
              </a:rPr>
              <a:t>Community Safety</a:t>
            </a:r>
            <a:endParaRPr sz="1400" b="0" i="0" u="none" strike="noStrike" cap="none">
              <a:solidFill>
                <a:srgbClr val="000000"/>
              </a:solidFill>
              <a:latin typeface="Arial"/>
              <a:ea typeface="Arial"/>
              <a:cs typeface="Arial"/>
              <a:sym typeface="Arial"/>
            </a:endParaRPr>
          </a:p>
        </p:txBody>
      </p:sp>
      <p:sp>
        <p:nvSpPr>
          <p:cNvPr id="328" name="Google Shape;328;p7"/>
          <p:cNvSpPr/>
          <p:nvPr/>
        </p:nvSpPr>
        <p:spPr>
          <a:xfrm>
            <a:off x="1811706" y="3266678"/>
            <a:ext cx="1448512" cy="1394057"/>
          </a:xfrm>
          <a:prstGeom prst="rect">
            <a:avLst/>
          </a:prstGeom>
          <a:solidFill>
            <a:srgbClr val="538CD5"/>
          </a:solidFill>
          <a:ln w="2540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mes New Roman"/>
                <a:ea typeface="Times New Roman"/>
                <a:cs typeface="Times New Roman"/>
                <a:sym typeface="Times New Roman"/>
              </a:rPr>
              <a:t>Food Security</a:t>
            </a:r>
            <a:endParaRPr sz="1400" b="0" i="0" u="none" strike="noStrike" cap="none">
              <a:solidFill>
                <a:srgbClr val="000000"/>
              </a:solidFill>
              <a:latin typeface="Arial"/>
              <a:ea typeface="Arial"/>
              <a:cs typeface="Arial"/>
              <a:sym typeface="Arial"/>
            </a:endParaRPr>
          </a:p>
        </p:txBody>
      </p:sp>
      <p:sp>
        <p:nvSpPr>
          <p:cNvPr id="329" name="Google Shape;329;p7"/>
          <p:cNvSpPr/>
          <p:nvPr/>
        </p:nvSpPr>
        <p:spPr>
          <a:xfrm>
            <a:off x="1811706" y="4710876"/>
            <a:ext cx="1448511" cy="1436000"/>
          </a:xfrm>
          <a:prstGeom prst="rect">
            <a:avLst/>
          </a:prstGeom>
          <a:solidFill>
            <a:srgbClr val="538CD5"/>
          </a:solidFill>
          <a:ln w="2540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mes New Roman"/>
                <a:ea typeface="Times New Roman"/>
                <a:cs typeface="Times New Roman"/>
                <a:sym typeface="Times New Roman"/>
              </a:rPr>
              <a:t>Social Engagement</a:t>
            </a:r>
            <a:endParaRPr sz="1400" b="0" i="0" u="none" strike="noStrike" cap="none">
              <a:solidFill>
                <a:srgbClr val="000000"/>
              </a:solidFill>
              <a:latin typeface="Arial"/>
              <a:ea typeface="Arial"/>
              <a:cs typeface="Arial"/>
              <a:sym typeface="Arial"/>
            </a:endParaRPr>
          </a:p>
        </p:txBody>
      </p:sp>
      <p:sp>
        <p:nvSpPr>
          <p:cNvPr id="330" name="Google Shape;330;p7" descr="Image result for cartoon images of home in black color"/>
          <p:cNvSpPr/>
          <p:nvPr/>
        </p:nvSpPr>
        <p:spPr>
          <a:xfrm>
            <a:off x="3143871" y="1836608"/>
            <a:ext cx="994495" cy="9944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331" name="Google Shape;331;p7"/>
          <p:cNvSpPr/>
          <p:nvPr/>
        </p:nvSpPr>
        <p:spPr>
          <a:xfrm>
            <a:off x="3279869" y="1084982"/>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Violence (Burglary, guns, gangs etc.)</a:t>
            </a:r>
            <a:endParaRPr sz="1400" b="0" i="0" u="none" strike="noStrike" cap="none">
              <a:solidFill>
                <a:srgbClr val="000000"/>
              </a:solidFill>
              <a:latin typeface="Arial"/>
              <a:ea typeface="Arial"/>
              <a:cs typeface="Arial"/>
              <a:sym typeface="Arial"/>
            </a:endParaRPr>
          </a:p>
        </p:txBody>
      </p:sp>
      <p:sp>
        <p:nvSpPr>
          <p:cNvPr id="332" name="Google Shape;332;p7"/>
          <p:cNvSpPr/>
          <p:nvPr/>
        </p:nvSpPr>
        <p:spPr>
          <a:xfrm>
            <a:off x="3274457" y="1448863"/>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Pollution (Sewage, fumes from cars, spills, unclean water, etc.)</a:t>
            </a:r>
            <a:endParaRPr sz="1400" b="0" i="0" u="none" strike="noStrike" cap="none">
              <a:solidFill>
                <a:srgbClr val="000000"/>
              </a:solidFill>
              <a:latin typeface="Arial"/>
              <a:ea typeface="Arial"/>
              <a:cs typeface="Arial"/>
              <a:sym typeface="Arial"/>
            </a:endParaRPr>
          </a:p>
        </p:txBody>
      </p:sp>
      <p:sp>
        <p:nvSpPr>
          <p:cNvPr id="333" name="Google Shape;333;p7"/>
          <p:cNvSpPr/>
          <p:nvPr/>
        </p:nvSpPr>
        <p:spPr>
          <a:xfrm>
            <a:off x="3274457" y="1814801"/>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Cycle of mass incarceration</a:t>
            </a:r>
            <a:endParaRPr sz="1400" b="0" i="0" u="none" strike="noStrike" cap="none">
              <a:solidFill>
                <a:srgbClr val="000000"/>
              </a:solidFill>
              <a:latin typeface="Arial"/>
              <a:ea typeface="Arial"/>
              <a:cs typeface="Arial"/>
              <a:sym typeface="Arial"/>
            </a:endParaRPr>
          </a:p>
        </p:txBody>
      </p:sp>
      <p:sp>
        <p:nvSpPr>
          <p:cNvPr id="334" name="Google Shape;334;p7"/>
          <p:cNvSpPr/>
          <p:nvPr/>
        </p:nvSpPr>
        <p:spPr>
          <a:xfrm>
            <a:off x="3279869" y="2162071"/>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Lack of economic opportunities (eg. Lack of jobs)</a:t>
            </a:r>
            <a:endParaRPr sz="1400" b="0" i="0" u="none" strike="noStrike" cap="none">
              <a:solidFill>
                <a:srgbClr val="000000"/>
              </a:solidFill>
              <a:latin typeface="Arial"/>
              <a:ea typeface="Arial"/>
              <a:cs typeface="Arial"/>
              <a:sym typeface="Arial"/>
            </a:endParaRPr>
          </a:p>
        </p:txBody>
      </p:sp>
      <p:sp>
        <p:nvSpPr>
          <p:cNvPr id="335" name="Google Shape;335;p7"/>
          <p:cNvSpPr/>
          <p:nvPr/>
        </p:nvSpPr>
        <p:spPr>
          <a:xfrm>
            <a:off x="3279869" y="2518591"/>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Drug dealing activities </a:t>
            </a:r>
            <a:endParaRPr sz="1400" b="0" i="0" u="none" strike="noStrike" cap="none">
              <a:solidFill>
                <a:srgbClr val="000000"/>
              </a:solidFill>
              <a:latin typeface="Arial"/>
              <a:ea typeface="Arial"/>
              <a:cs typeface="Arial"/>
              <a:sym typeface="Arial"/>
            </a:endParaRPr>
          </a:p>
        </p:txBody>
      </p:sp>
      <p:sp>
        <p:nvSpPr>
          <p:cNvPr id="336" name="Google Shape;336;p7"/>
          <p:cNvSpPr/>
          <p:nvPr/>
        </p:nvSpPr>
        <p:spPr>
          <a:xfrm>
            <a:off x="3279869" y="2887753"/>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Racial discrimination</a:t>
            </a:r>
            <a:endParaRPr sz="1400" b="0" i="0" u="none" strike="noStrike" cap="none">
              <a:solidFill>
                <a:srgbClr val="000000"/>
              </a:solidFill>
              <a:latin typeface="Arial"/>
              <a:ea typeface="Arial"/>
              <a:cs typeface="Arial"/>
              <a:sym typeface="Arial"/>
            </a:endParaRPr>
          </a:p>
        </p:txBody>
      </p:sp>
      <p:sp>
        <p:nvSpPr>
          <p:cNvPr id="337" name="Google Shape;337;p7"/>
          <p:cNvSpPr/>
          <p:nvPr/>
        </p:nvSpPr>
        <p:spPr>
          <a:xfrm>
            <a:off x="3279869" y="3265692"/>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Worried that your food will run out before you get money to buy some</a:t>
            </a:r>
            <a:endParaRPr sz="1400" b="0" i="0" u="none" strike="noStrike" cap="none">
              <a:solidFill>
                <a:srgbClr val="000000"/>
              </a:solidFill>
              <a:latin typeface="Arial"/>
              <a:ea typeface="Arial"/>
              <a:cs typeface="Arial"/>
              <a:sym typeface="Arial"/>
            </a:endParaRPr>
          </a:p>
        </p:txBody>
      </p:sp>
      <p:sp>
        <p:nvSpPr>
          <p:cNvPr id="338" name="Google Shape;338;p7"/>
          <p:cNvSpPr/>
          <p:nvPr/>
        </p:nvSpPr>
        <p:spPr>
          <a:xfrm>
            <a:off x="3279869" y="3614455"/>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Skipped meals because there wasn’t enough money for food</a:t>
            </a:r>
            <a:endParaRPr sz="1400" b="0" i="0" u="none" strike="noStrike" cap="none">
              <a:solidFill>
                <a:srgbClr val="000000"/>
              </a:solidFill>
              <a:latin typeface="Arial"/>
              <a:ea typeface="Arial"/>
              <a:cs typeface="Arial"/>
              <a:sym typeface="Arial"/>
            </a:endParaRPr>
          </a:p>
        </p:txBody>
      </p:sp>
      <p:sp>
        <p:nvSpPr>
          <p:cNvPr id="339" name="Google Shape;339;p7"/>
          <p:cNvSpPr/>
          <p:nvPr/>
        </p:nvSpPr>
        <p:spPr>
          <a:xfrm>
            <a:off x="3279868" y="3972583"/>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Could not afford to eat a balanced or healthy meal</a:t>
            </a:r>
            <a:endParaRPr sz="1400" b="0" i="0" u="none" strike="noStrike" cap="none">
              <a:solidFill>
                <a:srgbClr val="000000"/>
              </a:solidFill>
              <a:latin typeface="Arial"/>
              <a:ea typeface="Arial"/>
              <a:cs typeface="Arial"/>
              <a:sym typeface="Arial"/>
            </a:endParaRPr>
          </a:p>
        </p:txBody>
      </p:sp>
      <p:sp>
        <p:nvSpPr>
          <p:cNvPr id="340" name="Google Shape;340;p7"/>
          <p:cNvSpPr/>
          <p:nvPr/>
        </p:nvSpPr>
        <p:spPr>
          <a:xfrm>
            <a:off x="3279868" y="4330711"/>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Ate less than one should because there wasn’t enough money for food</a:t>
            </a:r>
            <a:endParaRPr sz="1400" b="0" i="0" u="none" strike="noStrike" cap="none">
              <a:solidFill>
                <a:srgbClr val="000000"/>
              </a:solidFill>
              <a:latin typeface="Arial"/>
              <a:ea typeface="Arial"/>
              <a:cs typeface="Arial"/>
              <a:sym typeface="Arial"/>
            </a:endParaRPr>
          </a:p>
        </p:txBody>
      </p:sp>
      <p:sp>
        <p:nvSpPr>
          <p:cNvPr id="341" name="Google Shape;341;p7"/>
          <p:cNvSpPr/>
          <p:nvPr/>
        </p:nvSpPr>
        <p:spPr>
          <a:xfrm>
            <a:off x="3279867" y="4703133"/>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Felt lonely or isolated from people around me</a:t>
            </a:r>
            <a:endParaRPr sz="1400" b="0" i="0" u="none" strike="noStrike" cap="none">
              <a:solidFill>
                <a:srgbClr val="000000"/>
              </a:solidFill>
              <a:latin typeface="Arial"/>
              <a:ea typeface="Arial"/>
              <a:cs typeface="Arial"/>
              <a:sym typeface="Arial"/>
            </a:endParaRPr>
          </a:p>
        </p:txBody>
      </p:sp>
      <p:sp>
        <p:nvSpPr>
          <p:cNvPr id="342" name="Google Shape;342;p7"/>
          <p:cNvSpPr/>
          <p:nvPr/>
        </p:nvSpPr>
        <p:spPr>
          <a:xfrm>
            <a:off x="3143870" y="2223052"/>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sp>
        <p:nvSpPr>
          <p:cNvPr id="343" name="Google Shape;343;p7"/>
          <p:cNvSpPr/>
          <p:nvPr/>
        </p:nvSpPr>
        <p:spPr>
          <a:xfrm>
            <a:off x="3143324" y="1124990"/>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344" name="Google Shape;344;p7"/>
          <p:cNvSpPr/>
          <p:nvPr/>
        </p:nvSpPr>
        <p:spPr>
          <a:xfrm>
            <a:off x="3143323" y="1468803"/>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345" name="Google Shape;345;p7"/>
          <p:cNvSpPr/>
          <p:nvPr/>
        </p:nvSpPr>
        <p:spPr>
          <a:xfrm>
            <a:off x="3143322" y="1844657"/>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sp>
        <p:nvSpPr>
          <p:cNvPr id="346" name="Google Shape;346;p7"/>
          <p:cNvSpPr/>
          <p:nvPr/>
        </p:nvSpPr>
        <p:spPr>
          <a:xfrm>
            <a:off x="3143317" y="2599489"/>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5</a:t>
            </a:r>
            <a:endParaRPr sz="1400" b="0" i="0" u="none" strike="noStrike" cap="none">
              <a:solidFill>
                <a:srgbClr val="000000"/>
              </a:solidFill>
              <a:latin typeface="Arial"/>
              <a:ea typeface="Arial"/>
              <a:cs typeface="Arial"/>
              <a:sym typeface="Arial"/>
            </a:endParaRPr>
          </a:p>
        </p:txBody>
      </p:sp>
      <p:sp>
        <p:nvSpPr>
          <p:cNvPr id="347" name="Google Shape;347;p7"/>
          <p:cNvSpPr/>
          <p:nvPr/>
        </p:nvSpPr>
        <p:spPr>
          <a:xfrm>
            <a:off x="3143317" y="2966753"/>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6</a:t>
            </a:r>
            <a:endParaRPr sz="1400" b="0" i="0" u="none" strike="noStrike" cap="none">
              <a:solidFill>
                <a:srgbClr val="000000"/>
              </a:solidFill>
              <a:latin typeface="Arial"/>
              <a:ea typeface="Arial"/>
              <a:cs typeface="Arial"/>
              <a:sym typeface="Arial"/>
            </a:endParaRPr>
          </a:p>
        </p:txBody>
      </p:sp>
      <p:sp>
        <p:nvSpPr>
          <p:cNvPr id="348" name="Google Shape;348;p7"/>
          <p:cNvSpPr/>
          <p:nvPr/>
        </p:nvSpPr>
        <p:spPr>
          <a:xfrm>
            <a:off x="3143318" y="3292164"/>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349" name="Google Shape;349;p7"/>
          <p:cNvSpPr/>
          <p:nvPr/>
        </p:nvSpPr>
        <p:spPr>
          <a:xfrm>
            <a:off x="3143319" y="3689934"/>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350" name="Google Shape;350;p7"/>
          <p:cNvSpPr/>
          <p:nvPr/>
        </p:nvSpPr>
        <p:spPr>
          <a:xfrm>
            <a:off x="3143320" y="3996949"/>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sp>
        <p:nvSpPr>
          <p:cNvPr id="351" name="Google Shape;351;p7"/>
          <p:cNvSpPr/>
          <p:nvPr/>
        </p:nvSpPr>
        <p:spPr>
          <a:xfrm>
            <a:off x="3145185" y="4368860"/>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sp>
        <p:nvSpPr>
          <p:cNvPr id="352" name="Google Shape;352;p7"/>
          <p:cNvSpPr/>
          <p:nvPr/>
        </p:nvSpPr>
        <p:spPr>
          <a:xfrm>
            <a:off x="3143315" y="4773650"/>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353" name="Google Shape;353;p7"/>
          <p:cNvSpPr/>
          <p:nvPr/>
        </p:nvSpPr>
        <p:spPr>
          <a:xfrm>
            <a:off x="3274456" y="5058914"/>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Did not talk to friends or relatives</a:t>
            </a:r>
            <a:endParaRPr sz="1400" b="0" i="0" u="none" strike="noStrike" cap="none">
              <a:solidFill>
                <a:srgbClr val="000000"/>
              </a:solidFill>
              <a:latin typeface="Arial"/>
              <a:ea typeface="Arial"/>
              <a:cs typeface="Arial"/>
              <a:sym typeface="Arial"/>
            </a:endParaRPr>
          </a:p>
        </p:txBody>
      </p:sp>
      <p:sp>
        <p:nvSpPr>
          <p:cNvPr id="354" name="Google Shape;354;p7"/>
          <p:cNvSpPr/>
          <p:nvPr/>
        </p:nvSpPr>
        <p:spPr>
          <a:xfrm>
            <a:off x="3274456" y="5418279"/>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Did not feel content with friendships or relationships</a:t>
            </a:r>
            <a:endParaRPr sz="1400" b="0" i="0" u="none" strike="noStrike" cap="none">
              <a:solidFill>
                <a:srgbClr val="000000"/>
              </a:solidFill>
              <a:latin typeface="Arial"/>
              <a:ea typeface="Arial"/>
              <a:cs typeface="Arial"/>
              <a:sym typeface="Arial"/>
            </a:endParaRPr>
          </a:p>
        </p:txBody>
      </p:sp>
      <p:sp>
        <p:nvSpPr>
          <p:cNvPr id="355" name="Google Shape;355;p7"/>
          <p:cNvSpPr/>
          <p:nvPr/>
        </p:nvSpPr>
        <p:spPr>
          <a:xfrm>
            <a:off x="3157550" y="5113793"/>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356" name="Google Shape;356;p7"/>
          <p:cNvSpPr/>
          <p:nvPr/>
        </p:nvSpPr>
        <p:spPr>
          <a:xfrm>
            <a:off x="3143313" y="5480218"/>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sp>
        <p:nvSpPr>
          <p:cNvPr id="357" name="Google Shape;357;p7"/>
          <p:cNvSpPr/>
          <p:nvPr/>
        </p:nvSpPr>
        <p:spPr>
          <a:xfrm>
            <a:off x="3260217" y="5782482"/>
            <a:ext cx="4940400" cy="3429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Did not have enough people around me that I could ask for help anytime</a:t>
            </a:r>
            <a:endParaRPr sz="1400" b="0" i="0" u="none" strike="noStrike" cap="none">
              <a:solidFill>
                <a:srgbClr val="000000"/>
              </a:solidFill>
              <a:latin typeface="Arial"/>
              <a:ea typeface="Arial"/>
              <a:cs typeface="Arial"/>
              <a:sym typeface="Arial"/>
            </a:endParaRPr>
          </a:p>
        </p:txBody>
      </p:sp>
      <p:sp>
        <p:nvSpPr>
          <p:cNvPr id="358" name="Google Shape;358;p7"/>
          <p:cNvSpPr/>
          <p:nvPr/>
        </p:nvSpPr>
        <p:spPr>
          <a:xfrm>
            <a:off x="3143311" y="5847420"/>
            <a:ext cx="233811" cy="221957"/>
          </a:xfrm>
          <a:prstGeom prst="flowChartConnector">
            <a:avLst/>
          </a:prstGeom>
          <a:solidFill>
            <a:srgbClr val="0070C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sp>
        <p:nvSpPr>
          <p:cNvPr id="359" name="Google Shape;359;p7"/>
          <p:cNvSpPr txBox="1"/>
          <p:nvPr/>
        </p:nvSpPr>
        <p:spPr>
          <a:xfrm>
            <a:off x="1693950" y="6229138"/>
            <a:ext cx="40507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538CD5"/>
                </a:solidFill>
                <a:latin typeface="Calibri"/>
                <a:ea typeface="Calibri"/>
                <a:cs typeface="Calibri"/>
                <a:sym typeface="Calibri"/>
              </a:rPr>
              <a:t>**Unmet social need = always+often+sometimes</a:t>
            </a:r>
            <a:endParaRPr sz="1400" b="1"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9"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365" name="Google Shape;365;p9"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366" name="Google Shape;366;p9"/>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Chronic Diseases prevalent among respondents</a:t>
            </a:r>
            <a:endParaRPr sz="1400" b="0" i="0" u="none" strike="noStrike" cap="none">
              <a:solidFill>
                <a:srgbClr val="000000"/>
              </a:solidFill>
              <a:latin typeface="Arial"/>
              <a:ea typeface="Arial"/>
              <a:cs typeface="Arial"/>
              <a:sym typeface="Arial"/>
            </a:endParaRPr>
          </a:p>
        </p:txBody>
      </p:sp>
      <p:sp>
        <p:nvSpPr>
          <p:cNvPr id="367" name="Google Shape;367;p9"/>
          <p:cNvSpPr txBox="1"/>
          <p:nvPr/>
        </p:nvSpPr>
        <p:spPr>
          <a:xfrm>
            <a:off x="338773" y="7291906"/>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FF0000"/>
                </a:solidFill>
                <a:latin typeface="Times New Roman"/>
                <a:ea typeface="Times New Roman"/>
                <a:cs typeface="Times New Roman"/>
                <a:sym typeface="Times New Roman"/>
              </a:rPr>
              <a:t>What are the chronic condition prevalent in the Country?</a:t>
            </a:r>
            <a:endParaRPr sz="800" b="0" i="0" u="none" strike="noStrike" cap="none">
              <a:solidFill>
                <a:srgbClr val="FF0000"/>
              </a:solidFill>
              <a:latin typeface="Calibri"/>
              <a:ea typeface="Calibri"/>
              <a:cs typeface="Calibri"/>
              <a:sym typeface="Calibri"/>
            </a:endParaRPr>
          </a:p>
        </p:txBody>
      </p:sp>
      <p:sp>
        <p:nvSpPr>
          <p:cNvPr id="368" name="Google Shape;368;p9"/>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=412</a:t>
            </a:r>
            <a:endParaRPr sz="2000" b="0" i="1" u="none" strike="noStrike" cap="none" dirty="0">
              <a:solidFill>
                <a:schemeClr val="dk1"/>
              </a:solidFill>
              <a:latin typeface="Calibri"/>
              <a:ea typeface="Calibri"/>
              <a:cs typeface="Calibri"/>
              <a:sym typeface="Calibri"/>
            </a:endParaRPr>
          </a:p>
        </p:txBody>
      </p:sp>
      <p:sp>
        <p:nvSpPr>
          <p:cNvPr id="369" name="Google Shape;369;p9"/>
          <p:cNvSpPr/>
          <p:nvPr/>
        </p:nvSpPr>
        <p:spPr>
          <a:xfrm>
            <a:off x="674053" y="2877056"/>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538CD5"/>
                </a:solidFill>
                <a:latin typeface="Calibri"/>
                <a:ea typeface="Calibri"/>
                <a:cs typeface="Calibri"/>
                <a:sym typeface="Calibri"/>
              </a:rPr>
              <a:t>62%</a:t>
            </a:r>
            <a:endParaRPr sz="7000" b="0" i="0" u="none" strike="noStrike" cap="none">
              <a:solidFill>
                <a:srgbClr val="538CD5"/>
              </a:solidFill>
              <a:latin typeface="Times New Roman"/>
              <a:ea typeface="Times New Roman"/>
              <a:cs typeface="Times New Roman"/>
              <a:sym typeface="Times New Roman"/>
            </a:endParaRPr>
          </a:p>
        </p:txBody>
      </p:sp>
      <p:sp>
        <p:nvSpPr>
          <p:cNvPr id="370" name="Google Shape;370;p9"/>
          <p:cNvSpPr/>
          <p:nvPr/>
        </p:nvSpPr>
        <p:spPr>
          <a:xfrm>
            <a:off x="7384256" y="2877056"/>
            <a:ext cx="1807369"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chemeClr val="accent1"/>
                </a:solidFill>
                <a:latin typeface="Calibri"/>
                <a:ea typeface="Calibri"/>
                <a:cs typeface="Calibri"/>
                <a:sym typeface="Calibri"/>
              </a:rPr>
              <a:t>2.8x</a:t>
            </a:r>
            <a:endParaRPr sz="7000" b="0" i="0" u="none" strike="noStrike" cap="none">
              <a:solidFill>
                <a:schemeClr val="dk1"/>
              </a:solidFill>
              <a:latin typeface="Times New Roman"/>
              <a:ea typeface="Times New Roman"/>
              <a:cs typeface="Times New Roman"/>
              <a:sym typeface="Times New Roman"/>
            </a:endParaRPr>
          </a:p>
        </p:txBody>
      </p:sp>
      <p:sp>
        <p:nvSpPr>
          <p:cNvPr id="371" name="Google Shape;371;p9"/>
          <p:cNvSpPr txBox="1"/>
          <p:nvPr/>
        </p:nvSpPr>
        <p:spPr>
          <a:xfrm>
            <a:off x="7245976" y="3637931"/>
            <a:ext cx="2083928" cy="2031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Women are </a:t>
            </a:r>
            <a:r>
              <a:rPr lang="en-US" sz="1400" b="1" i="0" u="none" strike="noStrike" cap="none">
                <a:solidFill>
                  <a:srgbClr val="0C0C0C"/>
                </a:solidFill>
                <a:latin typeface="Calibri"/>
                <a:ea typeface="Calibri"/>
                <a:cs typeface="Calibri"/>
                <a:sym typeface="Calibri"/>
              </a:rPr>
              <a:t>2.8x</a:t>
            </a:r>
            <a:r>
              <a:rPr lang="en-US" sz="1400" b="0" i="0" u="none" strike="noStrike" cap="none">
                <a:solidFill>
                  <a:srgbClr val="0C0C0C"/>
                </a:solidFill>
                <a:latin typeface="Calibri"/>
                <a:ea typeface="Calibri"/>
                <a:cs typeface="Calibri"/>
                <a:sym typeface="Calibri"/>
              </a:rPr>
              <a:t> more likely to be diagnosed with depression than men</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372" name="Google Shape;372;p9"/>
          <p:cNvSpPr txBox="1"/>
          <p:nvPr/>
        </p:nvSpPr>
        <p:spPr>
          <a:xfrm>
            <a:off x="3987236" y="3637930"/>
            <a:ext cx="2083928" cy="2031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54% of respondents reported being diagnosed with depression</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373" name="Google Shape;373;p9"/>
          <p:cNvSpPr txBox="1"/>
          <p:nvPr/>
        </p:nvSpPr>
        <p:spPr>
          <a:xfrm>
            <a:off x="535773" y="3637929"/>
            <a:ext cx="2083928" cy="22467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
            </a:r>
            <a:br>
              <a:rPr lang="en-US" sz="1400" b="0" i="0" u="none" strike="noStrike" cap="none">
                <a:solidFill>
                  <a:srgbClr val="0C0C0C"/>
                </a:solidFill>
                <a:latin typeface="Calibri"/>
                <a:ea typeface="Calibri"/>
                <a:cs typeface="Calibri"/>
                <a:sym typeface="Calibri"/>
              </a:rPr>
            </a:b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62% of respondents reported being diagnosed with one or more chronic conditions</a:t>
            </a:r>
            <a:endParaRPr sz="1400" b="0" i="0" u="none" strike="noStrike" cap="none">
              <a:solidFill>
                <a:srgbClr val="000000"/>
              </a:solidFill>
              <a:latin typeface="Arial"/>
              <a:ea typeface="Arial"/>
              <a:cs typeface="Arial"/>
              <a:sym typeface="Arial"/>
            </a:endParaRPr>
          </a:p>
          <a:p>
            <a:pPr marL="285750" marR="0" lvl="0" indent="-196850" algn="ctr" rtl="0">
              <a:lnSpc>
                <a:spcPct val="100000"/>
              </a:lnSpc>
              <a:spcBef>
                <a:spcPts val="0"/>
              </a:spcBef>
              <a:spcAft>
                <a:spcPts val="0"/>
              </a:spcAft>
              <a:buClr>
                <a:schemeClr val="dk1"/>
              </a:buClr>
              <a:buSzPts val="1400"/>
              <a:buFont typeface="Arial"/>
              <a:buNone/>
            </a:pPr>
            <a:endParaRPr sz="1400" b="0" i="0" u="none" strike="noStrike" cap="none">
              <a:solidFill>
                <a:srgbClr val="0C0C0C"/>
              </a:solidFill>
              <a:latin typeface="Calibri"/>
              <a:ea typeface="Calibri"/>
              <a:cs typeface="Calibri"/>
              <a:sym typeface="Calibri"/>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285750" marR="0" lvl="0" indent="-196850" algn="ctr"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p:txBody>
      </p:sp>
      <p:sp>
        <p:nvSpPr>
          <p:cNvPr id="374" name="Google Shape;374;p9"/>
          <p:cNvSpPr txBox="1"/>
          <p:nvPr/>
        </p:nvSpPr>
        <p:spPr>
          <a:xfrm>
            <a:off x="338772" y="7108699"/>
            <a:ext cx="545242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Times New Roman"/>
                <a:ea typeface="Times New Roman"/>
                <a:cs typeface="Times New Roman"/>
                <a:sym typeface="Times New Roman"/>
              </a:rPr>
              <a:t>*Detailed chronic disease breakdown chart in the appendix A</a:t>
            </a:r>
            <a:endParaRPr sz="1400" b="0" i="0" u="none" strike="noStrike" cap="none">
              <a:solidFill>
                <a:srgbClr val="000000"/>
              </a:solidFill>
              <a:latin typeface="Arial"/>
              <a:ea typeface="Arial"/>
              <a:cs typeface="Arial"/>
              <a:sym typeface="Arial"/>
            </a:endParaRPr>
          </a:p>
        </p:txBody>
      </p:sp>
      <p:sp>
        <p:nvSpPr>
          <p:cNvPr id="375" name="Google Shape;375;p9"/>
          <p:cNvSpPr/>
          <p:nvPr/>
        </p:nvSpPr>
        <p:spPr>
          <a:xfrm>
            <a:off x="4098294" y="2938468"/>
            <a:ext cx="180736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0" i="0" u="sng" strike="noStrike" cap="none">
                <a:solidFill>
                  <a:srgbClr val="538CD5"/>
                </a:solidFill>
                <a:latin typeface="Calibri"/>
                <a:ea typeface="Calibri"/>
                <a:cs typeface="Calibri"/>
                <a:sym typeface="Calibri"/>
              </a:rPr>
              <a:t>54%</a:t>
            </a:r>
            <a:endParaRPr sz="7000" b="0" i="0" u="none" strike="noStrike" cap="none">
              <a:solidFill>
                <a:srgbClr val="538CD5"/>
              </a:solidFill>
              <a:latin typeface="Times New Roman"/>
              <a:ea typeface="Times New Roman"/>
              <a:cs typeface="Times New Roman"/>
              <a:sym typeface="Times New Roman"/>
            </a:endParaRPr>
          </a:p>
        </p:txBody>
      </p:sp>
      <p:pic>
        <p:nvPicPr>
          <p:cNvPr id="2" name="Picture 1"/>
          <p:cNvPicPr>
            <a:picLocks noChangeAspect="1"/>
          </p:cNvPicPr>
          <p:nvPr/>
        </p:nvPicPr>
        <p:blipFill>
          <a:blip r:embed="rId3"/>
          <a:stretch>
            <a:fillRect/>
          </a:stretch>
        </p:blipFill>
        <p:spPr>
          <a:xfrm>
            <a:off x="7771234" y="1881868"/>
            <a:ext cx="875809" cy="944738"/>
          </a:xfrm>
          <a:prstGeom prst="rect">
            <a:avLst/>
          </a:prstGeom>
        </p:spPr>
      </p:pic>
      <p:pic>
        <p:nvPicPr>
          <p:cNvPr id="3" name="Picture 2"/>
          <p:cNvPicPr>
            <a:picLocks noChangeAspect="1"/>
          </p:cNvPicPr>
          <p:nvPr/>
        </p:nvPicPr>
        <p:blipFill>
          <a:blip r:embed="rId4"/>
          <a:stretch>
            <a:fillRect/>
          </a:stretch>
        </p:blipFill>
        <p:spPr>
          <a:xfrm>
            <a:off x="4565090" y="2150127"/>
            <a:ext cx="607975" cy="676479"/>
          </a:xfrm>
          <a:prstGeom prst="rect">
            <a:avLst/>
          </a:prstGeom>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0" descr="Image result for bracket symbol"/>
          <p:cNvSpPr/>
          <p:nvPr/>
        </p:nvSpPr>
        <p:spPr>
          <a:xfrm>
            <a:off x="171132" y="-163724"/>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381" name="Google Shape;381;p10" descr="Image result for bracket symbol"/>
          <p:cNvSpPr/>
          <p:nvPr/>
        </p:nvSpPr>
        <p:spPr>
          <a:xfrm>
            <a:off x="338773" y="8996"/>
            <a:ext cx="335280" cy="345441"/>
          </a:xfrm>
          <a:prstGeom prst="rect">
            <a:avLst/>
          </a:prstGeom>
          <a:noFill/>
          <a:ln>
            <a:noFill/>
          </a:ln>
        </p:spPr>
        <p:txBody>
          <a:bodyPr spcFirstLastPara="1" wrap="square" lIns="101875" tIns="50925" rIns="101875" bIns="509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382" name="Google Shape;382;p10"/>
          <p:cNvSpPr txBox="1"/>
          <p:nvPr/>
        </p:nvSpPr>
        <p:spPr>
          <a:xfrm>
            <a:off x="171132" y="354906"/>
            <a:ext cx="9645506" cy="342211"/>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7F7F7F"/>
              </a:buClr>
              <a:buSzPts val="1600"/>
              <a:buFont typeface="Arial"/>
              <a:buNone/>
            </a:pPr>
            <a:r>
              <a:rPr lang="en-US" sz="1600" b="1" i="0" u="none" strike="noStrike" cap="none">
                <a:solidFill>
                  <a:srgbClr val="7F7F7F"/>
                </a:solidFill>
                <a:latin typeface="Calibri"/>
                <a:ea typeface="Calibri"/>
                <a:cs typeface="Calibri"/>
                <a:sym typeface="Calibri"/>
              </a:rPr>
              <a:t>Chronic Condition by Insurance Plan Type</a:t>
            </a:r>
            <a:endParaRPr sz="1400" b="0" i="0" u="none" strike="noStrike" cap="none">
              <a:solidFill>
                <a:srgbClr val="000000"/>
              </a:solidFill>
              <a:latin typeface="Arial"/>
              <a:ea typeface="Arial"/>
              <a:cs typeface="Arial"/>
              <a:sym typeface="Arial"/>
            </a:endParaRPr>
          </a:p>
        </p:txBody>
      </p:sp>
      <p:sp>
        <p:nvSpPr>
          <p:cNvPr id="383" name="Google Shape;383;p10"/>
          <p:cNvSpPr txBox="1"/>
          <p:nvPr/>
        </p:nvSpPr>
        <p:spPr>
          <a:xfrm>
            <a:off x="338773" y="7291906"/>
            <a:ext cx="929411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Times New Roman"/>
                <a:ea typeface="Times New Roman"/>
                <a:cs typeface="Times New Roman"/>
                <a:sym typeface="Times New Roman"/>
              </a:rPr>
              <a:t>What are the chronic condition prevalent in the Country?</a:t>
            </a:r>
            <a:endParaRPr sz="800" b="0" i="0" u="none" strike="noStrike" cap="none">
              <a:solidFill>
                <a:srgbClr val="FF0000"/>
              </a:solidFill>
              <a:latin typeface="Calibri"/>
              <a:ea typeface="Calibri"/>
              <a:cs typeface="Calibri"/>
              <a:sym typeface="Calibri"/>
            </a:endParaRPr>
          </a:p>
        </p:txBody>
      </p:sp>
      <p:sp>
        <p:nvSpPr>
          <p:cNvPr id="384" name="Google Shape;384;p10"/>
          <p:cNvSpPr txBox="1"/>
          <p:nvPr/>
        </p:nvSpPr>
        <p:spPr>
          <a:xfrm>
            <a:off x="8886825" y="7062532"/>
            <a:ext cx="105727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i="1" dirty="0">
                <a:solidFill>
                  <a:schemeClr val="dk1"/>
                </a:solidFill>
                <a:latin typeface="Calibri"/>
                <a:ea typeface="Calibri"/>
                <a:cs typeface="Calibri"/>
                <a:sym typeface="Calibri"/>
              </a:rPr>
              <a:t>n</a:t>
            </a:r>
            <a:r>
              <a:rPr lang="en-US" sz="1200" b="0" i="1" u="none" strike="noStrike" cap="none" dirty="0" smtClean="0">
                <a:solidFill>
                  <a:schemeClr val="dk1"/>
                </a:solidFill>
                <a:latin typeface="Calibri"/>
                <a:ea typeface="Calibri"/>
                <a:cs typeface="Calibri"/>
                <a:sym typeface="Calibri"/>
              </a:rPr>
              <a:t>=412</a:t>
            </a:r>
            <a:endParaRPr sz="2000" b="0" i="1" u="none" strike="noStrike" cap="none" dirty="0">
              <a:solidFill>
                <a:schemeClr val="dk1"/>
              </a:solidFill>
              <a:latin typeface="Calibri"/>
              <a:ea typeface="Calibri"/>
              <a:cs typeface="Calibri"/>
              <a:sym typeface="Calibri"/>
            </a:endParaRPr>
          </a:p>
        </p:txBody>
      </p:sp>
      <p:sp>
        <p:nvSpPr>
          <p:cNvPr id="385" name="Google Shape;385;p10"/>
          <p:cNvSpPr/>
          <p:nvPr/>
        </p:nvSpPr>
        <p:spPr>
          <a:xfrm>
            <a:off x="1047392" y="2390717"/>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High Blood Cholesterol</a:t>
            </a: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1047392" y="1542917"/>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Depression</a:t>
            </a:r>
            <a:endParaRPr sz="1400" b="0" i="0" u="none" strike="noStrike" cap="none">
              <a:solidFill>
                <a:srgbClr val="000000"/>
              </a:solidFill>
              <a:latin typeface="Arial"/>
              <a:ea typeface="Arial"/>
              <a:cs typeface="Arial"/>
              <a:sym typeface="Arial"/>
            </a:endParaRPr>
          </a:p>
        </p:txBody>
      </p:sp>
      <p:sp>
        <p:nvSpPr>
          <p:cNvPr id="387" name="Google Shape;387;p10"/>
          <p:cNvSpPr/>
          <p:nvPr/>
        </p:nvSpPr>
        <p:spPr>
          <a:xfrm>
            <a:off x="1047392" y="1972915"/>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High Blood Pressure</a:t>
            </a:r>
            <a:endParaRPr sz="1400" b="0" i="0" u="none" strike="noStrike" cap="none">
              <a:solidFill>
                <a:srgbClr val="000000"/>
              </a:solidFill>
              <a:latin typeface="Arial"/>
              <a:ea typeface="Arial"/>
              <a:cs typeface="Arial"/>
              <a:sym typeface="Arial"/>
            </a:endParaRPr>
          </a:p>
        </p:txBody>
      </p:sp>
      <p:sp>
        <p:nvSpPr>
          <p:cNvPr id="388" name="Google Shape;388;p10"/>
          <p:cNvSpPr/>
          <p:nvPr/>
        </p:nvSpPr>
        <p:spPr>
          <a:xfrm>
            <a:off x="1047392" y="2822786"/>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Asthma</a:t>
            </a:r>
            <a:endParaRPr sz="1400" b="0" i="0" u="none" strike="noStrike" cap="none">
              <a:solidFill>
                <a:srgbClr val="000000"/>
              </a:solidFill>
              <a:latin typeface="Arial"/>
              <a:ea typeface="Arial"/>
              <a:cs typeface="Arial"/>
              <a:sym typeface="Arial"/>
            </a:endParaRPr>
          </a:p>
        </p:txBody>
      </p:sp>
      <p:sp>
        <p:nvSpPr>
          <p:cNvPr id="389" name="Google Shape;389;p10"/>
          <p:cNvSpPr/>
          <p:nvPr/>
        </p:nvSpPr>
        <p:spPr>
          <a:xfrm>
            <a:off x="1047392" y="3256454"/>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Diabetes</a:t>
            </a: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1030449" y="3683762"/>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Obesity</a:t>
            </a: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1030449" y="4115390"/>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COPD</a:t>
            </a: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1030449" y="4549139"/>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Heart Disease</a:t>
            </a:r>
            <a:endParaRPr sz="1400" b="0" i="0" u="none" strike="noStrike" cap="none">
              <a:solidFill>
                <a:srgbClr val="000000"/>
              </a:solidFill>
              <a:latin typeface="Arial"/>
              <a:ea typeface="Arial"/>
              <a:cs typeface="Arial"/>
              <a:sym typeface="Arial"/>
            </a:endParaRPr>
          </a:p>
        </p:txBody>
      </p:sp>
      <p:sp>
        <p:nvSpPr>
          <p:cNvPr id="393" name="Google Shape;393;p10"/>
          <p:cNvSpPr/>
          <p:nvPr/>
        </p:nvSpPr>
        <p:spPr>
          <a:xfrm>
            <a:off x="1030449" y="4982888"/>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Cancer</a:t>
            </a:r>
            <a:endParaRPr sz="1400" b="0" i="0" u="none" strike="noStrike" cap="none">
              <a:solidFill>
                <a:srgbClr val="000000"/>
              </a:solidFill>
              <a:latin typeface="Arial"/>
              <a:ea typeface="Arial"/>
              <a:cs typeface="Arial"/>
              <a:sym typeface="Arial"/>
            </a:endParaRPr>
          </a:p>
        </p:txBody>
      </p:sp>
      <p:sp>
        <p:nvSpPr>
          <p:cNvPr id="394" name="Google Shape;394;p10"/>
          <p:cNvSpPr/>
          <p:nvPr/>
        </p:nvSpPr>
        <p:spPr>
          <a:xfrm>
            <a:off x="1030449" y="5406750"/>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Opioids</a:t>
            </a:r>
            <a:endParaRPr sz="1400" b="0" i="0" u="none" strike="noStrike" cap="none">
              <a:solidFill>
                <a:srgbClr val="000000"/>
              </a:solidFill>
              <a:latin typeface="Arial"/>
              <a:ea typeface="Arial"/>
              <a:cs typeface="Arial"/>
              <a:sym typeface="Arial"/>
            </a:endParaRPr>
          </a:p>
        </p:txBody>
      </p:sp>
      <p:sp>
        <p:nvSpPr>
          <p:cNvPr id="395" name="Google Shape;395;p10"/>
          <p:cNvSpPr/>
          <p:nvPr/>
        </p:nvSpPr>
        <p:spPr>
          <a:xfrm>
            <a:off x="1030449" y="5838600"/>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Cerebrovascular Disease</a:t>
            </a: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1030449" y="6262678"/>
            <a:ext cx="7798492"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8CD5"/>
                </a:solidFill>
                <a:latin typeface="Calibri"/>
                <a:ea typeface="Calibri"/>
                <a:cs typeface="Calibri"/>
                <a:sym typeface="Calibri"/>
              </a:rPr>
              <a:t>Alzheimer</a:t>
            </a:r>
            <a:endParaRPr sz="1400" b="0" i="0" u="none" strike="noStrike" cap="none">
              <a:solidFill>
                <a:srgbClr val="000000"/>
              </a:solidFill>
              <a:latin typeface="Arial"/>
              <a:ea typeface="Arial"/>
              <a:cs typeface="Arial"/>
              <a:sym typeface="Arial"/>
            </a:endParaRPr>
          </a:p>
        </p:txBody>
      </p:sp>
      <p:sp>
        <p:nvSpPr>
          <p:cNvPr id="397" name="Google Shape;397;p10"/>
          <p:cNvSpPr/>
          <p:nvPr/>
        </p:nvSpPr>
        <p:spPr>
          <a:xfrm>
            <a:off x="3346497" y="1121361"/>
            <a:ext cx="5320271" cy="395868"/>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538CD5"/>
                </a:solidFill>
                <a:latin typeface="Times New Roman"/>
                <a:ea typeface="Times New Roman"/>
                <a:cs typeface="Times New Roman"/>
                <a:sym typeface="Times New Roman"/>
              </a:rPr>
              <a:t>Medicaid                             </a:t>
            </a:r>
            <a:r>
              <a:rPr lang="en-US" sz="1800" b="1" i="0" u="none" strike="noStrike" cap="none" dirty="0" smtClean="0">
                <a:solidFill>
                  <a:srgbClr val="538CD5"/>
                </a:solidFill>
                <a:latin typeface="Times New Roman"/>
                <a:ea typeface="Times New Roman"/>
                <a:cs typeface="Times New Roman"/>
                <a:sym typeface="Times New Roman"/>
              </a:rPr>
              <a:t>Dual</a:t>
            </a:r>
            <a:endParaRPr sz="1400" b="0" i="0" u="none" strike="noStrike" cap="none" dirty="0">
              <a:solidFill>
                <a:srgbClr val="000000"/>
              </a:solidFill>
              <a:latin typeface="Arial"/>
              <a:ea typeface="Arial"/>
              <a:cs typeface="Arial"/>
              <a:sym typeface="Arial"/>
            </a:endParaRPr>
          </a:p>
        </p:txBody>
      </p:sp>
      <p:cxnSp>
        <p:nvCxnSpPr>
          <p:cNvPr id="398" name="Google Shape;398;p10"/>
          <p:cNvCxnSpPr/>
          <p:nvPr/>
        </p:nvCxnSpPr>
        <p:spPr>
          <a:xfrm>
            <a:off x="3339535" y="1516445"/>
            <a:ext cx="132746" cy="5142101"/>
          </a:xfrm>
          <a:prstGeom prst="straightConnector1">
            <a:avLst/>
          </a:prstGeom>
          <a:noFill/>
          <a:ln w="19050" cap="flat" cmpd="sng">
            <a:solidFill>
              <a:srgbClr val="4A7DBA"/>
            </a:solidFill>
            <a:prstDash val="solid"/>
            <a:round/>
            <a:headEnd type="none" w="sm" len="sm"/>
            <a:tailEnd type="none" w="sm" len="sm"/>
          </a:ln>
        </p:spPr>
      </p:cxnSp>
      <p:cxnSp>
        <p:nvCxnSpPr>
          <p:cNvPr id="399" name="Google Shape;399;p10"/>
          <p:cNvCxnSpPr/>
          <p:nvPr/>
        </p:nvCxnSpPr>
        <p:spPr>
          <a:xfrm flipH="1">
            <a:off x="5684695" y="1525268"/>
            <a:ext cx="3953" cy="5133278"/>
          </a:xfrm>
          <a:prstGeom prst="straightConnector1">
            <a:avLst/>
          </a:prstGeom>
          <a:noFill/>
          <a:ln w="19050" cap="flat" cmpd="sng">
            <a:solidFill>
              <a:srgbClr val="4A7DBA"/>
            </a:solidFill>
            <a:prstDash val="solid"/>
            <a:round/>
            <a:headEnd type="none" w="sm" len="sm"/>
            <a:tailEnd type="none" w="sm" len="sm"/>
          </a:ln>
        </p:spPr>
      </p:cxnSp>
      <p:sp>
        <p:nvSpPr>
          <p:cNvPr id="400" name="Google Shape;400;p10"/>
          <p:cNvSpPr/>
          <p:nvPr/>
        </p:nvSpPr>
        <p:spPr>
          <a:xfrm>
            <a:off x="3346497" y="1635365"/>
            <a:ext cx="1696453" cy="237213"/>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01" name="Google Shape;401;p10"/>
          <p:cNvSpPr/>
          <p:nvPr/>
        </p:nvSpPr>
        <p:spPr>
          <a:xfrm>
            <a:off x="5697240" y="4207830"/>
            <a:ext cx="691412" cy="237849"/>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02" name="Google Shape;402;p10"/>
          <p:cNvSpPr/>
          <p:nvPr/>
        </p:nvSpPr>
        <p:spPr>
          <a:xfrm>
            <a:off x="5687012" y="5951382"/>
            <a:ext cx="367351" cy="214033"/>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03" name="Google Shape;403;p10"/>
          <p:cNvSpPr/>
          <p:nvPr/>
        </p:nvSpPr>
        <p:spPr>
          <a:xfrm>
            <a:off x="5697240" y="6350095"/>
            <a:ext cx="223273" cy="182135"/>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04" name="Google Shape;404;p10"/>
          <p:cNvSpPr/>
          <p:nvPr/>
        </p:nvSpPr>
        <p:spPr>
          <a:xfrm>
            <a:off x="3449689" y="5940581"/>
            <a:ext cx="305584" cy="219040"/>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05" name="Google Shape;405;p10"/>
          <p:cNvSpPr/>
          <p:nvPr/>
        </p:nvSpPr>
        <p:spPr>
          <a:xfrm>
            <a:off x="3476824" y="6343339"/>
            <a:ext cx="208950" cy="188891"/>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06" name="Google Shape;406;p10"/>
          <p:cNvSpPr/>
          <p:nvPr/>
        </p:nvSpPr>
        <p:spPr>
          <a:xfrm>
            <a:off x="3370268" y="2047744"/>
            <a:ext cx="1206882" cy="237213"/>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07" name="Google Shape;407;p10"/>
          <p:cNvSpPr/>
          <p:nvPr/>
        </p:nvSpPr>
        <p:spPr>
          <a:xfrm>
            <a:off x="3366244" y="2491895"/>
            <a:ext cx="601289" cy="216843"/>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08" name="Google Shape;408;p10"/>
          <p:cNvSpPr/>
          <p:nvPr/>
        </p:nvSpPr>
        <p:spPr>
          <a:xfrm>
            <a:off x="5684695" y="2497145"/>
            <a:ext cx="640396" cy="213846"/>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09" name="Google Shape;409;p10"/>
          <p:cNvSpPr txBox="1"/>
          <p:nvPr/>
        </p:nvSpPr>
        <p:spPr>
          <a:xfrm>
            <a:off x="4970674" y="1573583"/>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Calibri"/>
                <a:ea typeface="Calibri"/>
                <a:cs typeface="Calibri"/>
                <a:sym typeface="Calibri"/>
              </a:rPr>
              <a:t>32%</a:t>
            </a:r>
            <a:endParaRPr sz="1400" b="0" i="0" u="none" strike="noStrike" cap="none">
              <a:solidFill>
                <a:srgbClr val="000000"/>
              </a:solidFill>
              <a:latin typeface="Arial"/>
              <a:ea typeface="Arial"/>
              <a:cs typeface="Arial"/>
              <a:sym typeface="Arial"/>
            </a:endParaRPr>
          </a:p>
        </p:txBody>
      </p:sp>
      <p:sp>
        <p:nvSpPr>
          <p:cNvPr id="410" name="Google Shape;410;p10"/>
          <p:cNvSpPr txBox="1"/>
          <p:nvPr/>
        </p:nvSpPr>
        <p:spPr>
          <a:xfrm>
            <a:off x="4529998" y="2016430"/>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22%</a:t>
            </a:r>
            <a:endParaRPr sz="1400" b="0" i="0" u="none" strike="noStrike" cap="none">
              <a:solidFill>
                <a:srgbClr val="000000"/>
              </a:solidFill>
              <a:latin typeface="Arial"/>
              <a:ea typeface="Arial"/>
              <a:cs typeface="Arial"/>
              <a:sym typeface="Arial"/>
            </a:endParaRPr>
          </a:p>
        </p:txBody>
      </p:sp>
      <p:sp>
        <p:nvSpPr>
          <p:cNvPr id="411" name="Google Shape;411;p10"/>
          <p:cNvSpPr txBox="1"/>
          <p:nvPr/>
        </p:nvSpPr>
        <p:spPr>
          <a:xfrm>
            <a:off x="6876739" y="2013386"/>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22%</a:t>
            </a:r>
            <a:endParaRPr sz="1400" b="0" i="0" u="none" strike="noStrike" cap="none">
              <a:solidFill>
                <a:srgbClr val="000000"/>
              </a:solidFill>
              <a:latin typeface="Arial"/>
              <a:ea typeface="Arial"/>
              <a:cs typeface="Arial"/>
              <a:sym typeface="Arial"/>
            </a:endParaRPr>
          </a:p>
        </p:txBody>
      </p:sp>
      <p:sp>
        <p:nvSpPr>
          <p:cNvPr id="412" name="Google Shape;412;p10"/>
          <p:cNvSpPr txBox="1"/>
          <p:nvPr/>
        </p:nvSpPr>
        <p:spPr>
          <a:xfrm>
            <a:off x="6290306" y="2429943"/>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413" name="Google Shape;413;p10"/>
          <p:cNvSpPr txBox="1"/>
          <p:nvPr/>
        </p:nvSpPr>
        <p:spPr>
          <a:xfrm>
            <a:off x="3899268" y="2450179"/>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414" name="Google Shape;414;p10"/>
          <p:cNvSpPr txBox="1"/>
          <p:nvPr/>
        </p:nvSpPr>
        <p:spPr>
          <a:xfrm>
            <a:off x="6313135" y="2870670"/>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sp>
        <p:nvSpPr>
          <p:cNvPr id="415" name="Google Shape;415;p10"/>
          <p:cNvSpPr txBox="1"/>
          <p:nvPr/>
        </p:nvSpPr>
        <p:spPr>
          <a:xfrm>
            <a:off x="4140492" y="2887265"/>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17%</a:t>
            </a:r>
            <a:endParaRPr sz="1400" b="0" i="0" u="none" strike="noStrike" cap="none">
              <a:solidFill>
                <a:srgbClr val="000000"/>
              </a:solidFill>
              <a:latin typeface="Arial"/>
              <a:ea typeface="Arial"/>
              <a:cs typeface="Arial"/>
              <a:sym typeface="Arial"/>
            </a:endParaRPr>
          </a:p>
        </p:txBody>
      </p:sp>
      <p:sp>
        <p:nvSpPr>
          <p:cNvPr id="416" name="Google Shape;416;p10"/>
          <p:cNvSpPr txBox="1"/>
          <p:nvPr/>
        </p:nvSpPr>
        <p:spPr>
          <a:xfrm>
            <a:off x="6405549" y="3282529"/>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417" name="Google Shape;417;p10"/>
          <p:cNvSpPr txBox="1"/>
          <p:nvPr/>
        </p:nvSpPr>
        <p:spPr>
          <a:xfrm>
            <a:off x="4145516" y="3299859"/>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sp>
        <p:nvSpPr>
          <p:cNvPr id="418" name="Google Shape;418;p10"/>
          <p:cNvSpPr txBox="1"/>
          <p:nvPr/>
        </p:nvSpPr>
        <p:spPr>
          <a:xfrm>
            <a:off x="4016079" y="3719511"/>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Calibri"/>
                <a:ea typeface="Calibri"/>
                <a:cs typeface="Calibri"/>
                <a:sym typeface="Calibri"/>
              </a:rPr>
              <a:t>12%</a:t>
            </a:r>
            <a:endParaRPr sz="1400" b="0" i="0" u="none" strike="noStrike" cap="none">
              <a:solidFill>
                <a:srgbClr val="000000"/>
              </a:solidFill>
              <a:latin typeface="Arial"/>
              <a:ea typeface="Arial"/>
              <a:cs typeface="Arial"/>
              <a:sym typeface="Arial"/>
            </a:endParaRPr>
          </a:p>
        </p:txBody>
      </p:sp>
      <p:sp>
        <p:nvSpPr>
          <p:cNvPr id="419" name="Google Shape;419;p10"/>
          <p:cNvSpPr txBox="1"/>
          <p:nvPr/>
        </p:nvSpPr>
        <p:spPr>
          <a:xfrm>
            <a:off x="6480896" y="3718808"/>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Calibri"/>
                <a:ea typeface="Calibri"/>
                <a:cs typeface="Calibri"/>
                <a:sym typeface="Calibri"/>
              </a:rPr>
              <a:t>17%</a:t>
            </a:r>
            <a:endParaRPr sz="1400" b="0" i="0" u="none" strike="noStrike" cap="none">
              <a:solidFill>
                <a:srgbClr val="000000"/>
              </a:solidFill>
              <a:latin typeface="Arial"/>
              <a:ea typeface="Arial"/>
              <a:cs typeface="Arial"/>
              <a:sym typeface="Arial"/>
            </a:endParaRPr>
          </a:p>
        </p:txBody>
      </p:sp>
      <p:sp>
        <p:nvSpPr>
          <p:cNvPr id="420" name="Google Shape;420;p10"/>
          <p:cNvSpPr txBox="1"/>
          <p:nvPr/>
        </p:nvSpPr>
        <p:spPr>
          <a:xfrm>
            <a:off x="4087712" y="4168342"/>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13%</a:t>
            </a:r>
            <a:endParaRPr sz="1400" b="0" i="0" u="none" strike="noStrike" cap="none">
              <a:solidFill>
                <a:srgbClr val="000000"/>
              </a:solidFill>
              <a:latin typeface="Arial"/>
              <a:ea typeface="Arial"/>
              <a:cs typeface="Arial"/>
              <a:sym typeface="Arial"/>
            </a:endParaRPr>
          </a:p>
        </p:txBody>
      </p:sp>
      <p:sp>
        <p:nvSpPr>
          <p:cNvPr id="421" name="Google Shape;421;p10"/>
          <p:cNvSpPr txBox="1"/>
          <p:nvPr/>
        </p:nvSpPr>
        <p:spPr>
          <a:xfrm>
            <a:off x="6356860" y="4158849"/>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13%</a:t>
            </a:r>
            <a:endParaRPr sz="1400" b="0" i="0" u="none" strike="noStrike" cap="none">
              <a:solidFill>
                <a:srgbClr val="000000"/>
              </a:solidFill>
              <a:latin typeface="Arial"/>
              <a:ea typeface="Arial"/>
              <a:cs typeface="Arial"/>
              <a:sym typeface="Arial"/>
            </a:endParaRPr>
          </a:p>
        </p:txBody>
      </p:sp>
      <p:sp>
        <p:nvSpPr>
          <p:cNvPr id="422" name="Google Shape;422;p10"/>
          <p:cNvSpPr txBox="1"/>
          <p:nvPr/>
        </p:nvSpPr>
        <p:spPr>
          <a:xfrm>
            <a:off x="6213999" y="4572904"/>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423" name="Google Shape;423;p10"/>
          <p:cNvSpPr txBox="1"/>
          <p:nvPr/>
        </p:nvSpPr>
        <p:spPr>
          <a:xfrm>
            <a:off x="3920832" y="4587187"/>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424" name="Google Shape;424;p10"/>
          <p:cNvSpPr txBox="1"/>
          <p:nvPr/>
        </p:nvSpPr>
        <p:spPr>
          <a:xfrm>
            <a:off x="6158638" y="5020492"/>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425" name="Google Shape;425;p10"/>
          <p:cNvSpPr txBox="1"/>
          <p:nvPr/>
        </p:nvSpPr>
        <p:spPr>
          <a:xfrm>
            <a:off x="3753119" y="5035593"/>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426" name="Google Shape;426;p10"/>
          <p:cNvSpPr txBox="1"/>
          <p:nvPr/>
        </p:nvSpPr>
        <p:spPr>
          <a:xfrm>
            <a:off x="3864066" y="5448364"/>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427" name="Google Shape;427;p10"/>
          <p:cNvSpPr txBox="1"/>
          <p:nvPr/>
        </p:nvSpPr>
        <p:spPr>
          <a:xfrm>
            <a:off x="6024446" y="5460907"/>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428" name="Google Shape;428;p10"/>
          <p:cNvSpPr txBox="1"/>
          <p:nvPr/>
        </p:nvSpPr>
        <p:spPr>
          <a:xfrm>
            <a:off x="6010892" y="5894119"/>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429" name="Google Shape;429;p10"/>
          <p:cNvSpPr txBox="1"/>
          <p:nvPr/>
        </p:nvSpPr>
        <p:spPr>
          <a:xfrm>
            <a:off x="3713746" y="5907893"/>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430" name="Google Shape;430;p10"/>
          <p:cNvSpPr txBox="1"/>
          <p:nvPr/>
        </p:nvSpPr>
        <p:spPr>
          <a:xfrm>
            <a:off x="5891381" y="6289987"/>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431" name="Google Shape;431;p10"/>
          <p:cNvSpPr txBox="1"/>
          <p:nvPr/>
        </p:nvSpPr>
        <p:spPr>
          <a:xfrm>
            <a:off x="3647002" y="6269465"/>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432" name="Google Shape;432;p10"/>
          <p:cNvSpPr/>
          <p:nvPr/>
        </p:nvSpPr>
        <p:spPr>
          <a:xfrm>
            <a:off x="5697240" y="5511960"/>
            <a:ext cx="367351" cy="214033"/>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33" name="Google Shape;433;p10"/>
          <p:cNvSpPr/>
          <p:nvPr/>
        </p:nvSpPr>
        <p:spPr>
          <a:xfrm>
            <a:off x="3457659" y="5499873"/>
            <a:ext cx="436015" cy="218308"/>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34" name="Google Shape;434;p10"/>
          <p:cNvSpPr/>
          <p:nvPr/>
        </p:nvSpPr>
        <p:spPr>
          <a:xfrm>
            <a:off x="3448704" y="5072073"/>
            <a:ext cx="367351" cy="214033"/>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35" name="Google Shape;435;p10"/>
          <p:cNvSpPr/>
          <p:nvPr/>
        </p:nvSpPr>
        <p:spPr>
          <a:xfrm>
            <a:off x="5702558" y="5076146"/>
            <a:ext cx="511441" cy="213634"/>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36" name="Google Shape;436;p10"/>
          <p:cNvSpPr/>
          <p:nvPr/>
        </p:nvSpPr>
        <p:spPr>
          <a:xfrm>
            <a:off x="5684695" y="4632093"/>
            <a:ext cx="562543" cy="205011"/>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37" name="Google Shape;437;p10"/>
          <p:cNvSpPr/>
          <p:nvPr/>
        </p:nvSpPr>
        <p:spPr>
          <a:xfrm>
            <a:off x="3425891" y="4622668"/>
            <a:ext cx="519765" cy="216569"/>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38" name="Google Shape;438;p10"/>
          <p:cNvSpPr/>
          <p:nvPr/>
        </p:nvSpPr>
        <p:spPr>
          <a:xfrm>
            <a:off x="3416324" y="4209088"/>
            <a:ext cx="691412" cy="237849"/>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39" name="Google Shape;439;p10"/>
          <p:cNvSpPr/>
          <p:nvPr/>
        </p:nvSpPr>
        <p:spPr>
          <a:xfrm>
            <a:off x="3406684" y="3756002"/>
            <a:ext cx="654936" cy="247644"/>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40" name="Google Shape;440;p10"/>
          <p:cNvSpPr/>
          <p:nvPr/>
        </p:nvSpPr>
        <p:spPr>
          <a:xfrm>
            <a:off x="5691670" y="3756002"/>
            <a:ext cx="827081" cy="247644"/>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41" name="Google Shape;441;p10"/>
          <p:cNvSpPr/>
          <p:nvPr/>
        </p:nvSpPr>
        <p:spPr>
          <a:xfrm>
            <a:off x="3392552" y="3340642"/>
            <a:ext cx="796630" cy="223982"/>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42" name="Google Shape;442;p10"/>
          <p:cNvSpPr/>
          <p:nvPr/>
        </p:nvSpPr>
        <p:spPr>
          <a:xfrm>
            <a:off x="5686310" y="3338197"/>
            <a:ext cx="794586" cy="223982"/>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43" name="Google Shape;443;p10"/>
          <p:cNvSpPr/>
          <p:nvPr/>
        </p:nvSpPr>
        <p:spPr>
          <a:xfrm>
            <a:off x="3377327" y="2917332"/>
            <a:ext cx="827081" cy="247644"/>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44" name="Google Shape;444;p10"/>
          <p:cNvSpPr/>
          <p:nvPr/>
        </p:nvSpPr>
        <p:spPr>
          <a:xfrm>
            <a:off x="5687012" y="2923464"/>
            <a:ext cx="683416" cy="240496"/>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45" name="Google Shape;445;p10"/>
          <p:cNvSpPr/>
          <p:nvPr/>
        </p:nvSpPr>
        <p:spPr>
          <a:xfrm>
            <a:off x="5688677" y="2052891"/>
            <a:ext cx="1206882" cy="237213"/>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46" name="Google Shape;446;p10"/>
          <p:cNvSpPr/>
          <p:nvPr/>
        </p:nvSpPr>
        <p:spPr>
          <a:xfrm>
            <a:off x="5703907" y="1636057"/>
            <a:ext cx="1206882" cy="237213"/>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447" name="Google Shape;447;p10"/>
          <p:cNvSpPr txBox="1"/>
          <p:nvPr/>
        </p:nvSpPr>
        <p:spPr>
          <a:xfrm>
            <a:off x="6867328" y="1604567"/>
            <a:ext cx="601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Calibri"/>
                <a:ea typeface="Calibri"/>
                <a:cs typeface="Calibri"/>
                <a:sym typeface="Calibri"/>
              </a:rPr>
              <a:t>22%</a:t>
            </a:r>
            <a:endParaRPr sz="1400" b="0" i="0" u="none" strike="noStrike" cap="none">
              <a:solidFill>
                <a:srgbClr val="000000"/>
              </a:solidFill>
              <a:latin typeface="Arial"/>
              <a:ea typeface="Arial"/>
              <a:cs typeface="Arial"/>
              <a:sym typeface="Arial"/>
            </a:endParaRPr>
          </a:p>
        </p:txBody>
      </p:sp>
      <p:sp>
        <p:nvSpPr>
          <p:cNvPr id="448" name="Google Shape;448;p10"/>
          <p:cNvSpPr txBox="1"/>
          <p:nvPr/>
        </p:nvSpPr>
        <p:spPr>
          <a:xfrm>
            <a:off x="533374" y="1674293"/>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N=137</a:t>
            </a:r>
            <a:endParaRPr sz="1400" b="0" i="0" u="none" strike="noStrike" cap="none">
              <a:solidFill>
                <a:srgbClr val="000000"/>
              </a:solidFill>
              <a:latin typeface="Arial"/>
              <a:ea typeface="Arial"/>
              <a:cs typeface="Arial"/>
              <a:sym typeface="Arial"/>
            </a:endParaRPr>
          </a:p>
        </p:txBody>
      </p:sp>
      <p:sp>
        <p:nvSpPr>
          <p:cNvPr id="449" name="Google Shape;449;p10"/>
          <p:cNvSpPr txBox="1"/>
          <p:nvPr/>
        </p:nvSpPr>
        <p:spPr>
          <a:xfrm>
            <a:off x="532590" y="2085922"/>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N=112</a:t>
            </a:r>
            <a:endParaRPr sz="1400" b="0" i="0" u="none" strike="noStrike" cap="none">
              <a:solidFill>
                <a:srgbClr val="000000"/>
              </a:solidFill>
              <a:latin typeface="Arial"/>
              <a:ea typeface="Arial"/>
              <a:cs typeface="Arial"/>
              <a:sym typeface="Arial"/>
            </a:endParaRPr>
          </a:p>
        </p:txBody>
      </p:sp>
      <p:sp>
        <p:nvSpPr>
          <p:cNvPr id="450" name="Google Shape;450;p10"/>
          <p:cNvSpPr txBox="1"/>
          <p:nvPr/>
        </p:nvSpPr>
        <p:spPr>
          <a:xfrm>
            <a:off x="540220" y="2497145"/>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N=91</a:t>
            </a:r>
            <a:endParaRPr sz="1400" b="0" i="0" u="none" strike="noStrike" cap="none">
              <a:solidFill>
                <a:srgbClr val="000000"/>
              </a:solidFill>
              <a:latin typeface="Arial"/>
              <a:ea typeface="Arial"/>
              <a:cs typeface="Arial"/>
              <a:sym typeface="Arial"/>
            </a:endParaRPr>
          </a:p>
        </p:txBody>
      </p:sp>
      <p:sp>
        <p:nvSpPr>
          <p:cNvPr id="451" name="Google Shape;451;p10"/>
          <p:cNvSpPr txBox="1"/>
          <p:nvPr/>
        </p:nvSpPr>
        <p:spPr>
          <a:xfrm>
            <a:off x="544685" y="2879224"/>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N=83</a:t>
            </a:r>
            <a:endParaRPr sz="1400" b="0" i="0" u="none" strike="noStrike" cap="none">
              <a:solidFill>
                <a:srgbClr val="000000"/>
              </a:solidFill>
              <a:latin typeface="Arial"/>
              <a:ea typeface="Arial"/>
              <a:cs typeface="Arial"/>
              <a:sym typeface="Arial"/>
            </a:endParaRPr>
          </a:p>
        </p:txBody>
      </p:sp>
      <p:sp>
        <p:nvSpPr>
          <p:cNvPr id="452" name="Google Shape;452;p10"/>
          <p:cNvSpPr txBox="1"/>
          <p:nvPr/>
        </p:nvSpPr>
        <p:spPr>
          <a:xfrm>
            <a:off x="539577" y="3305583"/>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N=81</a:t>
            </a:r>
            <a:endParaRPr sz="1400" b="0" i="0" u="none" strike="noStrike" cap="none">
              <a:solidFill>
                <a:srgbClr val="000000"/>
              </a:solidFill>
              <a:latin typeface="Arial"/>
              <a:ea typeface="Arial"/>
              <a:cs typeface="Arial"/>
              <a:sym typeface="Arial"/>
            </a:endParaRPr>
          </a:p>
        </p:txBody>
      </p:sp>
      <p:sp>
        <p:nvSpPr>
          <p:cNvPr id="453" name="Google Shape;453;p10"/>
          <p:cNvSpPr txBox="1"/>
          <p:nvPr/>
        </p:nvSpPr>
        <p:spPr>
          <a:xfrm>
            <a:off x="539577" y="4145338"/>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N=64</a:t>
            </a:r>
            <a:endParaRPr sz="1400" b="0" i="0" u="none" strike="noStrike" cap="none">
              <a:solidFill>
                <a:srgbClr val="000000"/>
              </a:solidFill>
              <a:latin typeface="Arial"/>
              <a:ea typeface="Arial"/>
              <a:cs typeface="Arial"/>
              <a:sym typeface="Arial"/>
            </a:endParaRPr>
          </a:p>
        </p:txBody>
      </p:sp>
      <p:sp>
        <p:nvSpPr>
          <p:cNvPr id="454" name="Google Shape;454;p10"/>
          <p:cNvSpPr txBox="1"/>
          <p:nvPr/>
        </p:nvSpPr>
        <p:spPr>
          <a:xfrm>
            <a:off x="539577" y="4654234"/>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N=39</a:t>
            </a:r>
            <a:endParaRPr sz="1400" b="0" i="0" u="none" strike="noStrike" cap="none">
              <a:solidFill>
                <a:srgbClr val="000000"/>
              </a:solidFill>
              <a:latin typeface="Arial"/>
              <a:ea typeface="Arial"/>
              <a:cs typeface="Arial"/>
              <a:sym typeface="Arial"/>
            </a:endParaRPr>
          </a:p>
        </p:txBody>
      </p:sp>
      <p:sp>
        <p:nvSpPr>
          <p:cNvPr id="455" name="Google Shape;455;p10"/>
          <p:cNvSpPr txBox="1"/>
          <p:nvPr/>
        </p:nvSpPr>
        <p:spPr>
          <a:xfrm>
            <a:off x="532590" y="5059170"/>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N=26</a:t>
            </a:r>
            <a:endParaRPr sz="1400" b="0" i="0" u="none" strike="noStrike" cap="none">
              <a:solidFill>
                <a:srgbClr val="000000"/>
              </a:solidFill>
              <a:latin typeface="Arial"/>
              <a:ea typeface="Arial"/>
              <a:cs typeface="Arial"/>
              <a:sym typeface="Arial"/>
            </a:endParaRPr>
          </a:p>
        </p:txBody>
      </p:sp>
      <p:sp>
        <p:nvSpPr>
          <p:cNvPr id="456" name="Google Shape;456;p10"/>
          <p:cNvSpPr txBox="1"/>
          <p:nvPr/>
        </p:nvSpPr>
        <p:spPr>
          <a:xfrm>
            <a:off x="539577" y="5487385"/>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N=28</a:t>
            </a:r>
            <a:endParaRPr sz="1400" b="0" i="0" u="none" strike="noStrike" cap="none">
              <a:solidFill>
                <a:srgbClr val="000000"/>
              </a:solidFill>
              <a:latin typeface="Arial"/>
              <a:ea typeface="Arial"/>
              <a:cs typeface="Arial"/>
              <a:sym typeface="Arial"/>
            </a:endParaRPr>
          </a:p>
        </p:txBody>
      </p:sp>
      <p:sp>
        <p:nvSpPr>
          <p:cNvPr id="457" name="Google Shape;457;p10"/>
          <p:cNvSpPr txBox="1"/>
          <p:nvPr/>
        </p:nvSpPr>
        <p:spPr>
          <a:xfrm>
            <a:off x="539577" y="5926704"/>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N=17</a:t>
            </a:r>
            <a:endParaRPr sz="1400" b="0" i="0" u="none" strike="noStrike" cap="none">
              <a:solidFill>
                <a:srgbClr val="000000"/>
              </a:solidFill>
              <a:latin typeface="Arial"/>
              <a:ea typeface="Arial"/>
              <a:cs typeface="Arial"/>
              <a:sym typeface="Arial"/>
            </a:endParaRPr>
          </a:p>
        </p:txBody>
      </p:sp>
      <p:sp>
        <p:nvSpPr>
          <p:cNvPr id="458" name="Google Shape;458;p10"/>
          <p:cNvSpPr txBox="1"/>
          <p:nvPr/>
        </p:nvSpPr>
        <p:spPr>
          <a:xfrm>
            <a:off x="539577" y="6326854"/>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N=5</a:t>
            </a:r>
            <a:endParaRPr sz="1400" b="0" i="0" u="none" strike="noStrike" cap="none">
              <a:solidFill>
                <a:srgbClr val="000000"/>
              </a:solidFill>
              <a:latin typeface="Arial"/>
              <a:ea typeface="Arial"/>
              <a:cs typeface="Arial"/>
              <a:sym typeface="Arial"/>
            </a:endParaRPr>
          </a:p>
        </p:txBody>
      </p:sp>
      <p:sp>
        <p:nvSpPr>
          <p:cNvPr id="459" name="Google Shape;459;p10"/>
          <p:cNvSpPr txBox="1"/>
          <p:nvPr/>
        </p:nvSpPr>
        <p:spPr>
          <a:xfrm>
            <a:off x="541762" y="3724917"/>
            <a:ext cx="5148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N=75</a:t>
            </a:r>
            <a:endParaRPr sz="1400" b="0" i="0" u="none" strike="noStrike" cap="none">
              <a:solidFill>
                <a:srgbClr val="000000"/>
              </a:solidFill>
              <a:latin typeface="Arial"/>
              <a:ea typeface="Arial"/>
              <a:cs typeface="Arial"/>
              <a:sym typeface="Arial"/>
            </a:endParaRPr>
          </a:p>
        </p:txBody>
      </p:sp>
      <p:sp>
        <p:nvSpPr>
          <p:cNvPr id="460" name="Google Shape;460;p10"/>
          <p:cNvSpPr/>
          <p:nvPr/>
        </p:nvSpPr>
        <p:spPr>
          <a:xfrm>
            <a:off x="175763" y="7129204"/>
            <a:ext cx="4124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Times New Roman"/>
                <a:ea typeface="Times New Roman"/>
                <a:cs typeface="Times New Roman"/>
                <a:sym typeface="Times New Roman"/>
              </a:rPr>
              <a:t>*Detailed chronic disease by insurance plan type breakdown chart in the appendix A</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ntene-Temp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entene-Temp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3937</Words>
  <Application>Microsoft Office PowerPoint</Application>
  <PresentationFormat>Custom</PresentationFormat>
  <Paragraphs>1059</Paragraphs>
  <Slides>47</Slides>
  <Notes>47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47</vt:i4>
      </vt:variant>
    </vt:vector>
  </HeadingPairs>
  <TitlesOfParts>
    <vt:vector size="56" baseType="lpstr">
      <vt:lpstr>Arial</vt:lpstr>
      <vt:lpstr>Calibri</vt:lpstr>
      <vt:lpstr>Helvetica Neue</vt:lpstr>
      <vt:lpstr>Times New Roman</vt:lpstr>
      <vt:lpstr>Noto Sans Symbols</vt:lpstr>
      <vt:lpstr>Courier New</vt:lpstr>
      <vt:lpstr>Office Theme</vt:lpstr>
      <vt:lpstr>Centene-TempTemplate</vt:lpstr>
      <vt:lpstr>1_Centene-TempTemplate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Appendix1</vt:lpstr>
      <vt:lpstr>Appendix2</vt:lpstr>
      <vt:lpstr>Appendix3</vt:lpstr>
      <vt:lpstr>Appendix4</vt:lpstr>
      <vt:lpstr>Appendix5</vt:lpstr>
      <vt:lpstr>Appendix6</vt:lpstr>
      <vt:lpstr>Appendix7</vt:lpstr>
      <vt:lpstr>Citations</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richmond</dc:creator>
  <cp:lastModifiedBy>Addo Danquah, Richmond</cp:lastModifiedBy>
  <cp:revision>34</cp:revision>
  <dcterms:created xsi:type="dcterms:W3CDTF">2007-01-11T16:51:25Z</dcterms:created>
  <dcterms:modified xsi:type="dcterms:W3CDTF">2019-12-06T16:40:15Z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0x0101001406789005B7534FAB47E2C3C76DDFBF</vt:lpwstr>
  </property>
</Properties>
</file>